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3" r:id="rId1"/>
  </p:sldMasterIdLst>
  <p:sldIdLst>
    <p:sldId id="319" r:id="rId2"/>
    <p:sldId id="320" r:id="rId3"/>
    <p:sldId id="257" r:id="rId4"/>
    <p:sldId id="290" r:id="rId5"/>
    <p:sldId id="284" r:id="rId6"/>
    <p:sldId id="306" r:id="rId7"/>
    <p:sldId id="258" r:id="rId8"/>
    <p:sldId id="260" r:id="rId9"/>
    <p:sldId id="268" r:id="rId10"/>
    <p:sldId id="263" r:id="rId11"/>
    <p:sldId id="266" r:id="rId12"/>
    <p:sldId id="267" r:id="rId13"/>
    <p:sldId id="285" r:id="rId14"/>
    <p:sldId id="286" r:id="rId15"/>
    <p:sldId id="273" r:id="rId16"/>
    <p:sldId id="298" r:id="rId17"/>
    <p:sldId id="265" r:id="rId18"/>
    <p:sldId id="272" r:id="rId19"/>
    <p:sldId id="276" r:id="rId20"/>
    <p:sldId id="277" r:id="rId21"/>
    <p:sldId id="322" r:id="rId22"/>
    <p:sldId id="278" r:id="rId23"/>
    <p:sldId id="279" r:id="rId24"/>
    <p:sldId id="291" r:id="rId25"/>
    <p:sldId id="280" r:id="rId26"/>
    <p:sldId id="304" r:id="rId27"/>
    <p:sldId id="281" r:id="rId28"/>
    <p:sldId id="305" r:id="rId29"/>
    <p:sldId id="283" r:id="rId30"/>
    <p:sldId id="302" r:id="rId31"/>
    <p:sldId id="300" r:id="rId32"/>
    <p:sldId id="299" r:id="rId33"/>
    <p:sldId id="294" r:id="rId34"/>
    <p:sldId id="297" r:id="rId35"/>
    <p:sldId id="296" r:id="rId36"/>
    <p:sldId id="313" r:id="rId37"/>
    <p:sldId id="310" r:id="rId38"/>
    <p:sldId id="312" r:id="rId39"/>
    <p:sldId id="317" r:id="rId40"/>
    <p:sldId id="316" r:id="rId41"/>
    <p:sldId id="318" r:id="rId42"/>
    <p:sldId id="321" r:id="rId4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4Bz+ve0lcfy389ofoYOuZw==" hashData="ecEAXpYeSFgdGxNJk+Z+5xU+qOPdrHZDyj0l0/CaE5XMFh/a6Eci9oiUWlz6ecp5I0DKpGsf8J/wRGvxZLh3h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258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79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0928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5250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80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05296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81619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911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81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636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29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48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29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150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422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404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21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9B482E8-6E0E-1B4F-B1FD-C69DB9E858D9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1903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Fabquip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480" y="109010"/>
            <a:ext cx="11141004" cy="6414444"/>
          </a:xfrm>
          <a:effectLst>
            <a:glow rad="990600">
              <a:srgbClr val="0070C0">
                <a:alpha val="40000"/>
              </a:srgbClr>
            </a:glow>
            <a:outerShdw blurRad="25400" dir="17880000">
              <a:srgbClr val="000000">
                <a:alpha val="46000"/>
              </a:srgbClr>
            </a:outerShdw>
            <a:softEdge rad="406400"/>
          </a:effectLst>
        </p:spPr>
      </p:pic>
    </p:spTree>
    <p:extLst>
      <p:ext uri="{BB962C8B-B14F-4D97-AF65-F5344CB8AC3E}">
        <p14:creationId xmlns:p14="http://schemas.microsoft.com/office/powerpoint/2010/main" val="1469265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A7B7B5-0450-49E9-AF0A-4D658EE48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B0F0"/>
                </a:solidFill>
              </a:rPr>
              <a:t>3</a:t>
            </a:r>
            <a:r>
              <a:rPr lang="en-AU" dirty="0" smtClean="0">
                <a:solidFill>
                  <a:srgbClr val="00B0F0"/>
                </a:solidFill>
              </a:rPr>
              <a:t>.CONSTRUCTION </a:t>
            </a:r>
            <a:r>
              <a:rPr lang="en-AU" sz="2000" b="1" dirty="0">
                <a:solidFill>
                  <a:srgbClr val="00B0F0"/>
                </a:solidFill>
              </a:rPr>
              <a:t>- ERECTION &amp; INITIAL CLIMB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BFC211-AEDF-4140-B583-DDEC6933A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246" y="1846117"/>
            <a:ext cx="10539740" cy="4009173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b="1" dirty="0" smtClean="0"/>
              <a:t>1</a:t>
            </a:r>
            <a:r>
              <a:rPr lang="en-US" b="1" dirty="0"/>
              <a:t>. </a:t>
            </a:r>
            <a:r>
              <a:rPr lang="en-US" dirty="0"/>
              <a:t>Forms delivered to site and unloaded into </a:t>
            </a:r>
            <a:r>
              <a:rPr lang="en-US" dirty="0" smtClean="0"/>
              <a:t>lay-down </a:t>
            </a:r>
            <a:r>
              <a:rPr lang="en-US" dirty="0"/>
              <a:t>area.</a:t>
            </a:r>
            <a:endParaRPr lang="en-AU" dirty="0"/>
          </a:p>
          <a:p>
            <a:pPr marL="36900" lvl="0" indent="0">
              <a:buNone/>
            </a:pPr>
            <a:r>
              <a:rPr lang="en-US" b="1" dirty="0" smtClean="0"/>
              <a:t>2. </a:t>
            </a:r>
            <a:r>
              <a:rPr lang="en-US" dirty="0" smtClean="0"/>
              <a:t>Pre-assemble </a:t>
            </a:r>
            <a:r>
              <a:rPr lang="en-US" dirty="0"/>
              <a:t>internal </a:t>
            </a:r>
            <a:r>
              <a:rPr lang="en-US" dirty="0" smtClean="0"/>
              <a:t>Jumpform </a:t>
            </a:r>
            <a:r>
              <a:rPr lang="en-US" dirty="0"/>
              <a:t>B</a:t>
            </a:r>
            <a:r>
              <a:rPr lang="en-US" dirty="0" smtClean="0"/>
              <a:t>oxes </a:t>
            </a:r>
            <a:r>
              <a:rPr lang="en-US" dirty="0"/>
              <a:t>on </a:t>
            </a:r>
            <a:r>
              <a:rPr lang="en-US" dirty="0" smtClean="0"/>
              <a:t>site, </a:t>
            </a:r>
            <a:r>
              <a:rPr lang="en-US" dirty="0"/>
              <a:t>in designated </a:t>
            </a:r>
            <a:r>
              <a:rPr lang="en-US" dirty="0" smtClean="0"/>
              <a:t>area.</a:t>
            </a:r>
            <a:endParaRPr lang="en-US" dirty="0"/>
          </a:p>
          <a:p>
            <a:pPr marL="36900" indent="0">
              <a:buNone/>
            </a:pPr>
            <a:r>
              <a:rPr lang="en-US" b="1" dirty="0"/>
              <a:t>3</a:t>
            </a:r>
            <a:r>
              <a:rPr lang="en-US" b="1" dirty="0" smtClean="0"/>
              <a:t>. </a:t>
            </a:r>
            <a:r>
              <a:rPr lang="en-US" dirty="0" smtClean="0"/>
              <a:t>Individual shutters to </a:t>
            </a:r>
            <a:r>
              <a:rPr lang="en-US" dirty="0"/>
              <a:t>be installed into </a:t>
            </a:r>
            <a:r>
              <a:rPr lang="en-US" dirty="0" smtClean="0"/>
              <a:t>position, plumbed </a:t>
            </a:r>
            <a:r>
              <a:rPr lang="en-US" dirty="0"/>
              <a:t>and secured using bracing. </a:t>
            </a:r>
            <a:r>
              <a:rPr lang="en-US" dirty="0" smtClean="0"/>
              <a:t>  </a:t>
            </a:r>
          </a:p>
          <a:p>
            <a:pPr marL="36900" indent="0">
              <a:buNone/>
            </a:pPr>
            <a:r>
              <a:rPr lang="en-US" dirty="0"/>
              <a:t> </a:t>
            </a:r>
            <a:r>
              <a:rPr lang="en-US" dirty="0" smtClean="0"/>
              <a:t>   Temporary </a:t>
            </a:r>
            <a:r>
              <a:rPr lang="en-US" dirty="0"/>
              <a:t>working decks to be installed to internal side of </a:t>
            </a:r>
            <a:r>
              <a:rPr lang="en-US" dirty="0" smtClean="0"/>
              <a:t>box.</a:t>
            </a:r>
            <a:endParaRPr lang="en-US" dirty="0"/>
          </a:p>
          <a:p>
            <a:pPr marL="36900" indent="0">
              <a:buNone/>
            </a:pPr>
            <a:r>
              <a:rPr lang="en-US" b="1" dirty="0"/>
              <a:t>4</a:t>
            </a:r>
            <a:r>
              <a:rPr lang="en-US" b="1" dirty="0" smtClean="0"/>
              <a:t>. </a:t>
            </a:r>
            <a:r>
              <a:rPr lang="en-US" dirty="0"/>
              <a:t>Install </a:t>
            </a:r>
            <a:r>
              <a:rPr lang="en-US" dirty="0" smtClean="0"/>
              <a:t>and position </a:t>
            </a:r>
            <a:r>
              <a:rPr lang="en-US" dirty="0"/>
              <a:t>external form shutters and tie-off with </a:t>
            </a:r>
            <a:r>
              <a:rPr lang="en-US" dirty="0" smtClean="0"/>
              <a:t>Z-Bar </a:t>
            </a:r>
            <a:r>
              <a:rPr lang="en-US" dirty="0"/>
              <a:t>through to internal </a:t>
            </a:r>
            <a:r>
              <a:rPr lang="en-US" dirty="0" smtClean="0"/>
              <a:t>box.</a:t>
            </a:r>
            <a:endParaRPr lang="en-US" dirty="0"/>
          </a:p>
          <a:p>
            <a:pPr marL="36900" indent="0">
              <a:buNone/>
            </a:pPr>
            <a:r>
              <a:rPr lang="en-US" b="1" dirty="0"/>
              <a:t>5</a:t>
            </a:r>
            <a:r>
              <a:rPr lang="en-US" b="1" dirty="0" smtClean="0"/>
              <a:t>. </a:t>
            </a:r>
            <a:r>
              <a:rPr lang="en-US" dirty="0"/>
              <a:t>Construct </a:t>
            </a:r>
            <a:r>
              <a:rPr lang="en-US" dirty="0" smtClean="0"/>
              <a:t>temporary </a:t>
            </a:r>
            <a:r>
              <a:rPr lang="en-US" dirty="0"/>
              <a:t>working deck around perimeter of </a:t>
            </a:r>
            <a:r>
              <a:rPr lang="en-US" dirty="0" smtClean="0"/>
              <a:t>Jumpform </a:t>
            </a:r>
            <a:r>
              <a:rPr lang="en-US" dirty="0"/>
              <a:t>system. </a:t>
            </a:r>
            <a:endParaRPr lang="en-AU" dirty="0"/>
          </a:p>
          <a:p>
            <a:pPr lvl="0"/>
            <a:endParaRPr lang="en-AU" dirty="0"/>
          </a:p>
          <a:p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81589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DE80B3-C346-4026-B391-BE9B4E22A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89" y="973668"/>
            <a:ext cx="9234577" cy="706964"/>
          </a:xfrm>
        </p:spPr>
        <p:txBody>
          <a:bodyPr/>
          <a:lstStyle/>
          <a:p>
            <a:r>
              <a:rPr lang="en-AU" dirty="0">
                <a:solidFill>
                  <a:srgbClr val="00B0F0"/>
                </a:solidFill>
              </a:rPr>
              <a:t>3</a:t>
            </a:r>
            <a:r>
              <a:rPr lang="en-AU" dirty="0" smtClean="0">
                <a:solidFill>
                  <a:srgbClr val="00B0F0"/>
                </a:solidFill>
              </a:rPr>
              <a:t>.CONSTRUCTION </a:t>
            </a:r>
            <a:r>
              <a:rPr lang="en-AU" sz="2000" b="1" dirty="0">
                <a:solidFill>
                  <a:srgbClr val="00B0F0"/>
                </a:solidFill>
              </a:rPr>
              <a:t>- ERECTION &amp; INITIAL CLIMB</a:t>
            </a:r>
            <a:endParaRPr lang="en-AU" sz="2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E21629-72F7-4B73-A485-F2B82EA15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/>
              <a:t>…….CONTINUED</a:t>
            </a:r>
          </a:p>
          <a:p>
            <a:r>
              <a:rPr lang="en-US" b="1" dirty="0"/>
              <a:t>6</a:t>
            </a:r>
            <a:r>
              <a:rPr lang="en-US" b="1" dirty="0" smtClean="0"/>
              <a:t>. </a:t>
            </a:r>
            <a:r>
              <a:rPr lang="en-US" dirty="0"/>
              <a:t>Install </a:t>
            </a:r>
            <a:r>
              <a:rPr lang="en-US" dirty="0" err="1"/>
              <a:t>gridwork</a:t>
            </a:r>
            <a:r>
              <a:rPr lang="en-US" dirty="0"/>
              <a:t> </a:t>
            </a:r>
            <a:r>
              <a:rPr lang="en-US" dirty="0" smtClean="0"/>
              <a:t>member. Individual </a:t>
            </a:r>
            <a:r>
              <a:rPr lang="en-US" dirty="0"/>
              <a:t>members to be craned &amp; installed 1 at a time. </a:t>
            </a:r>
            <a:r>
              <a:rPr lang="en-US" dirty="0" smtClean="0"/>
              <a:t>		  </a:t>
            </a:r>
          </a:p>
          <a:p>
            <a:pPr marL="36900" indent="0">
              <a:buNone/>
            </a:pPr>
            <a:r>
              <a:rPr lang="en-US" dirty="0"/>
              <a:t>	 </a:t>
            </a:r>
            <a:r>
              <a:rPr lang="en-US" dirty="0" smtClean="0"/>
              <a:t>  Workers </a:t>
            </a:r>
            <a:r>
              <a:rPr lang="en-US" dirty="0"/>
              <a:t>to work from working decks.</a:t>
            </a:r>
          </a:p>
          <a:p>
            <a:r>
              <a:rPr lang="en-US" b="1" dirty="0"/>
              <a:t>7</a:t>
            </a:r>
            <a:r>
              <a:rPr lang="en-US" b="1" dirty="0" smtClean="0"/>
              <a:t>. </a:t>
            </a:r>
            <a:r>
              <a:rPr lang="en-US" dirty="0"/>
              <a:t>System Hydraulics to be installed as per Fabquip </a:t>
            </a:r>
            <a:r>
              <a:rPr lang="en-US" dirty="0" smtClean="0"/>
              <a:t>hydraulics </a:t>
            </a:r>
            <a:r>
              <a:rPr lang="en-US" dirty="0"/>
              <a:t>drawing.</a:t>
            </a:r>
          </a:p>
          <a:p>
            <a:r>
              <a:rPr lang="en-US" b="1" dirty="0"/>
              <a:t>8</a:t>
            </a:r>
            <a:r>
              <a:rPr lang="en-US" b="1" dirty="0" smtClean="0"/>
              <a:t>. </a:t>
            </a:r>
            <a:r>
              <a:rPr lang="en-US" dirty="0"/>
              <a:t>Construct </a:t>
            </a:r>
            <a:r>
              <a:rPr lang="en-US" dirty="0" smtClean="0"/>
              <a:t>top </a:t>
            </a:r>
            <a:r>
              <a:rPr lang="en-US" dirty="0"/>
              <a:t>deck P1. Works to be conducted from grid section with existing </a:t>
            </a:r>
            <a:r>
              <a:rPr lang="en-US" dirty="0" smtClean="0"/>
              <a:t>internal 	    </a:t>
            </a:r>
          </a:p>
          <a:p>
            <a:pPr marL="36900" indent="0">
              <a:buNone/>
            </a:pPr>
            <a:r>
              <a:rPr lang="en-US" dirty="0"/>
              <a:t> </a:t>
            </a:r>
            <a:r>
              <a:rPr lang="en-US" dirty="0" smtClean="0"/>
              <a:t>         and perimeter working </a:t>
            </a:r>
            <a:r>
              <a:rPr lang="en-US" dirty="0"/>
              <a:t>decks providing fall protection.</a:t>
            </a:r>
          </a:p>
          <a:p>
            <a:r>
              <a:rPr lang="en-US" b="1" dirty="0"/>
              <a:t>9</a:t>
            </a:r>
            <a:r>
              <a:rPr lang="en-US" b="1" dirty="0" smtClean="0"/>
              <a:t>. </a:t>
            </a:r>
            <a:r>
              <a:rPr lang="en-AU" dirty="0"/>
              <a:t>Once </a:t>
            </a:r>
            <a:r>
              <a:rPr lang="en-AU" dirty="0" smtClean="0"/>
              <a:t>P1 top </a:t>
            </a:r>
            <a:r>
              <a:rPr lang="en-AU" dirty="0"/>
              <a:t>deck has been </a:t>
            </a:r>
            <a:r>
              <a:rPr lang="en-AU" dirty="0" smtClean="0"/>
              <a:t>completed, temporary </a:t>
            </a:r>
            <a:r>
              <a:rPr lang="en-AU" dirty="0"/>
              <a:t>handrails to be installed to </a:t>
            </a:r>
            <a:r>
              <a:rPr lang="en-AU" dirty="0" smtClean="0"/>
              <a:t>perimeter</a:t>
            </a:r>
          </a:p>
          <a:p>
            <a:pPr marL="36900" indent="0">
              <a:buNone/>
            </a:pPr>
            <a:r>
              <a:rPr lang="en-AU" dirty="0" smtClean="0"/>
              <a:t> 	   of </a:t>
            </a:r>
            <a:r>
              <a:rPr lang="en-AU" dirty="0"/>
              <a:t>P1 </a:t>
            </a:r>
            <a:r>
              <a:rPr lang="en-AU" dirty="0" smtClean="0"/>
              <a:t>top </a:t>
            </a:r>
            <a:r>
              <a:rPr lang="en-AU" dirty="0"/>
              <a:t>deck.</a:t>
            </a:r>
          </a:p>
          <a:p>
            <a:r>
              <a:rPr lang="en-US" b="1" dirty="0" smtClean="0"/>
              <a:t>10. </a:t>
            </a:r>
            <a:r>
              <a:rPr lang="en-US" dirty="0"/>
              <a:t>Heavy steel members will require use of tower crane.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302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A09FB4-53B0-4C4B-AAAD-4FB6CBD3D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1" y="973668"/>
            <a:ext cx="9609221" cy="706964"/>
          </a:xfrm>
        </p:spPr>
        <p:txBody>
          <a:bodyPr/>
          <a:lstStyle/>
          <a:p>
            <a:r>
              <a:rPr lang="en-AU" dirty="0">
                <a:solidFill>
                  <a:srgbClr val="00B0F0"/>
                </a:solidFill>
              </a:rPr>
              <a:t>3</a:t>
            </a:r>
            <a:r>
              <a:rPr lang="en-AU" dirty="0" smtClean="0">
                <a:solidFill>
                  <a:srgbClr val="00B0F0"/>
                </a:solidFill>
              </a:rPr>
              <a:t>.CONSTRUCTION </a:t>
            </a:r>
            <a:r>
              <a:rPr lang="en-AU" sz="2000" b="1" dirty="0">
                <a:solidFill>
                  <a:srgbClr val="00B0F0"/>
                </a:solidFill>
              </a:rPr>
              <a:t>– ERECTION &amp; INITIAL CLIMB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904C18-6CD8-422E-AC0F-68A63E1EE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1787611"/>
            <a:ext cx="9951660" cy="4936574"/>
          </a:xfrm>
        </p:spPr>
        <p:txBody>
          <a:bodyPr>
            <a:normAutofit fontScale="92500" lnSpcReduction="10000"/>
          </a:bodyPr>
          <a:lstStyle/>
          <a:p>
            <a:r>
              <a:rPr lang="en-AU" b="1" dirty="0"/>
              <a:t>…….CONTINUED</a:t>
            </a:r>
          </a:p>
          <a:p>
            <a:r>
              <a:rPr lang="en-AU" b="1" dirty="0" smtClean="0"/>
              <a:t>11. </a:t>
            </a:r>
            <a:r>
              <a:rPr lang="en-AU" dirty="0"/>
              <a:t>Install &amp; secure scaffold hangers to structure. Workers to work from </a:t>
            </a:r>
            <a:r>
              <a:rPr lang="en-AU" dirty="0" smtClean="0"/>
              <a:t>top </a:t>
            </a:r>
            <a:r>
              <a:rPr lang="en-AU" dirty="0"/>
              <a:t>deck P1 </a:t>
            </a:r>
            <a:r>
              <a:rPr lang="en-AU" dirty="0" smtClean="0"/>
              <a:t>&amp;</a:t>
            </a:r>
          </a:p>
          <a:p>
            <a:pPr marL="36900" indent="0">
              <a:buNone/>
            </a:pPr>
            <a:r>
              <a:rPr lang="en-AU" dirty="0"/>
              <a:t>	</a:t>
            </a:r>
            <a:r>
              <a:rPr lang="en-AU" dirty="0" smtClean="0"/>
              <a:t>     </a:t>
            </a:r>
            <a:r>
              <a:rPr lang="en-AU" dirty="0"/>
              <a:t>temporary perimeter working decks.</a:t>
            </a:r>
          </a:p>
          <a:p>
            <a:r>
              <a:rPr lang="en-AU" b="1" dirty="0" smtClean="0"/>
              <a:t>12. </a:t>
            </a:r>
            <a:r>
              <a:rPr lang="en-AU" dirty="0"/>
              <a:t>Install cladding timbers to scaffold </a:t>
            </a:r>
            <a:r>
              <a:rPr lang="en-AU" dirty="0" smtClean="0"/>
              <a:t>hangers. Workers </a:t>
            </a:r>
            <a:r>
              <a:rPr lang="en-AU" dirty="0"/>
              <a:t>to work from </a:t>
            </a:r>
            <a:r>
              <a:rPr lang="en-AU" dirty="0" smtClean="0"/>
              <a:t>temporary</a:t>
            </a:r>
          </a:p>
          <a:p>
            <a:pPr marL="36900" indent="0">
              <a:buNone/>
            </a:pPr>
            <a:r>
              <a:rPr lang="en-AU" dirty="0" smtClean="0"/>
              <a:t> 	     perimeter </a:t>
            </a:r>
            <a:r>
              <a:rPr lang="en-AU" dirty="0"/>
              <a:t>working decks.</a:t>
            </a:r>
          </a:p>
          <a:p>
            <a:r>
              <a:rPr lang="en-AU" b="1" dirty="0" smtClean="0"/>
              <a:t>13. </a:t>
            </a:r>
            <a:r>
              <a:rPr lang="en-AU" dirty="0"/>
              <a:t>Fabquip to conduct </a:t>
            </a:r>
            <a:r>
              <a:rPr lang="en-AU" dirty="0" smtClean="0"/>
              <a:t>inspection </a:t>
            </a:r>
            <a:r>
              <a:rPr lang="en-AU" dirty="0"/>
              <a:t>and provide  “Initial Sign-Off”.</a:t>
            </a:r>
          </a:p>
          <a:p>
            <a:r>
              <a:rPr lang="en-AU" b="1" dirty="0" smtClean="0"/>
              <a:t>14. </a:t>
            </a:r>
            <a:r>
              <a:rPr lang="en-AU" dirty="0"/>
              <a:t>Rolling shutters to be opened &amp; </a:t>
            </a:r>
            <a:r>
              <a:rPr lang="en-AU" dirty="0" smtClean="0"/>
              <a:t>secured, </a:t>
            </a:r>
            <a:r>
              <a:rPr lang="en-AU" dirty="0"/>
              <a:t>and system hand over for </a:t>
            </a:r>
            <a:r>
              <a:rPr lang="en-AU" dirty="0" smtClean="0"/>
              <a:t>installation of</a:t>
            </a:r>
          </a:p>
          <a:p>
            <a:pPr marL="36900" indent="0">
              <a:buNone/>
            </a:pPr>
            <a:r>
              <a:rPr lang="en-AU" dirty="0" smtClean="0"/>
              <a:t>	     reo </a:t>
            </a:r>
            <a:r>
              <a:rPr lang="en-AU" dirty="0"/>
              <a:t>and </a:t>
            </a:r>
            <a:r>
              <a:rPr lang="en-AU" dirty="0" smtClean="0"/>
              <a:t>services</a:t>
            </a:r>
            <a:r>
              <a:rPr lang="en-AU" dirty="0"/>
              <a:t>.</a:t>
            </a:r>
          </a:p>
          <a:p>
            <a:r>
              <a:rPr lang="en-AU" b="1" dirty="0" smtClean="0"/>
              <a:t>15. </a:t>
            </a:r>
            <a:r>
              <a:rPr lang="en-AU" dirty="0"/>
              <a:t>Rolling shutters to be closed and secured ready for concrete </a:t>
            </a:r>
            <a:r>
              <a:rPr lang="en-AU" dirty="0" smtClean="0"/>
              <a:t>placement upon </a:t>
            </a:r>
          </a:p>
          <a:p>
            <a:pPr marL="36900" indent="0">
              <a:buNone/>
            </a:pPr>
            <a:r>
              <a:rPr lang="en-AU" dirty="0"/>
              <a:t>	</a:t>
            </a:r>
            <a:r>
              <a:rPr lang="en-AU" dirty="0" smtClean="0"/>
              <a:t>     contractor </a:t>
            </a:r>
            <a:r>
              <a:rPr lang="en-AU" dirty="0"/>
              <a:t>authorisation.</a:t>
            </a:r>
          </a:p>
          <a:p>
            <a:r>
              <a:rPr lang="en-AU" b="1" dirty="0" smtClean="0"/>
              <a:t>16. </a:t>
            </a:r>
            <a:r>
              <a:rPr lang="en-AU" dirty="0"/>
              <a:t>Once concrete has achieved correct </a:t>
            </a:r>
            <a:r>
              <a:rPr lang="en-AU" dirty="0" smtClean="0"/>
              <a:t>strength, shutters </a:t>
            </a:r>
            <a:r>
              <a:rPr lang="en-AU" dirty="0"/>
              <a:t>are </a:t>
            </a:r>
            <a:r>
              <a:rPr lang="en-AU" dirty="0" smtClean="0"/>
              <a:t>opened, penetration </a:t>
            </a:r>
          </a:p>
          <a:p>
            <a:pPr marL="36900" indent="0">
              <a:buNone/>
            </a:pPr>
            <a:r>
              <a:rPr lang="en-AU" dirty="0"/>
              <a:t>	</a:t>
            </a:r>
            <a:r>
              <a:rPr lang="en-AU" dirty="0" smtClean="0"/>
              <a:t>     formwork </a:t>
            </a:r>
            <a:r>
              <a:rPr lang="en-AU" dirty="0"/>
              <a:t>is stripped and </a:t>
            </a:r>
            <a:r>
              <a:rPr lang="en-AU" dirty="0" smtClean="0"/>
              <a:t>removed, </a:t>
            </a:r>
            <a:r>
              <a:rPr lang="en-AU" dirty="0"/>
              <a:t>&amp; penetration openings secured. </a:t>
            </a:r>
            <a:endParaRPr lang="en-US" dirty="0"/>
          </a:p>
          <a:p>
            <a:endParaRPr lang="en-AU" b="1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1236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84104C-0F1F-4A9B-80F7-F8B77C4C7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B0F0"/>
                </a:solidFill>
              </a:rPr>
              <a:t>3</a:t>
            </a:r>
            <a:r>
              <a:rPr lang="en-AU" dirty="0" smtClean="0">
                <a:solidFill>
                  <a:srgbClr val="00B0F0"/>
                </a:solidFill>
              </a:rPr>
              <a:t>.CONSTRUCTION </a:t>
            </a:r>
            <a:r>
              <a:rPr lang="en-AU" sz="2000" b="1" dirty="0">
                <a:solidFill>
                  <a:srgbClr val="00B0F0"/>
                </a:solidFill>
              </a:rPr>
              <a:t>- ERECTION &amp; INITIAL CLIMB</a:t>
            </a:r>
            <a:endParaRPr lang="en-AU" sz="2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191A86-9F13-4E40-A74E-D52B8F5BD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718" y="1813973"/>
            <a:ext cx="10291087" cy="3994483"/>
          </a:xfrm>
        </p:spPr>
        <p:txBody>
          <a:bodyPr>
            <a:normAutofit fontScale="92500" lnSpcReduction="10000"/>
          </a:bodyPr>
          <a:lstStyle/>
          <a:p>
            <a:r>
              <a:rPr lang="en-AU" b="1" dirty="0"/>
              <a:t>…….CONTINUED</a:t>
            </a:r>
          </a:p>
          <a:p>
            <a:r>
              <a:rPr lang="en-AU" b="1" dirty="0" smtClean="0"/>
              <a:t>17. </a:t>
            </a:r>
            <a:r>
              <a:rPr lang="en-AU" dirty="0"/>
              <a:t>System Hydraulics to be charged and inspected by </a:t>
            </a:r>
            <a:r>
              <a:rPr lang="en-AU" dirty="0" smtClean="0"/>
              <a:t>Fabquip Technician.</a:t>
            </a:r>
            <a:endParaRPr lang="en-AU" dirty="0"/>
          </a:p>
          <a:p>
            <a:r>
              <a:rPr lang="en-AU" b="1" dirty="0" smtClean="0"/>
              <a:t>18. </a:t>
            </a:r>
            <a:r>
              <a:rPr lang="en-AU" dirty="0"/>
              <a:t>System to be cracked and climbed </a:t>
            </a:r>
            <a:r>
              <a:rPr lang="en-AU" dirty="0" smtClean="0"/>
              <a:t>approx. 1.5 m </a:t>
            </a:r>
            <a:r>
              <a:rPr lang="en-AU" dirty="0"/>
              <a:t>to allow room to install </a:t>
            </a:r>
            <a:r>
              <a:rPr lang="en-AU" dirty="0" smtClean="0"/>
              <a:t>Shear Key</a:t>
            </a:r>
            <a:r>
              <a:rPr lang="en-AU" dirty="0"/>
              <a:t>,</a:t>
            </a:r>
            <a:r>
              <a:rPr lang="en-AU" dirty="0" smtClean="0"/>
              <a:t> </a:t>
            </a:r>
          </a:p>
          <a:p>
            <a:pPr marL="36900" indent="0">
              <a:buNone/>
            </a:pPr>
            <a:r>
              <a:rPr lang="en-AU" dirty="0"/>
              <a:t>	</a:t>
            </a:r>
            <a:r>
              <a:rPr lang="en-AU" dirty="0" smtClean="0"/>
              <a:t>    P3 deck, and </a:t>
            </a:r>
            <a:r>
              <a:rPr lang="en-AU" dirty="0"/>
              <a:t>perimeter </a:t>
            </a:r>
            <a:r>
              <a:rPr lang="en-AU" dirty="0" smtClean="0"/>
              <a:t>cladding.</a:t>
            </a:r>
            <a:endParaRPr lang="en-AU" dirty="0"/>
          </a:p>
          <a:p>
            <a:r>
              <a:rPr lang="en-AU" b="1" dirty="0" smtClean="0"/>
              <a:t>19. </a:t>
            </a:r>
            <a:r>
              <a:rPr lang="en-AU" dirty="0"/>
              <a:t>Shear Key </a:t>
            </a:r>
            <a:r>
              <a:rPr lang="en-AU" dirty="0" smtClean="0"/>
              <a:t>Beams </a:t>
            </a:r>
            <a:r>
              <a:rPr lang="en-AU" dirty="0"/>
              <a:t>to be installed to internal </a:t>
            </a:r>
            <a:r>
              <a:rPr lang="en-AU" dirty="0" smtClean="0"/>
              <a:t>box. </a:t>
            </a:r>
            <a:endParaRPr lang="en-AU" dirty="0"/>
          </a:p>
          <a:p>
            <a:r>
              <a:rPr lang="en-AU" b="1" dirty="0" smtClean="0"/>
              <a:t>20</a:t>
            </a:r>
            <a:r>
              <a:rPr lang="en-AU" dirty="0" smtClean="0"/>
              <a:t>. Install </a:t>
            </a:r>
            <a:r>
              <a:rPr lang="en-AU" dirty="0"/>
              <a:t>P3 </a:t>
            </a:r>
            <a:r>
              <a:rPr lang="en-AU" dirty="0" smtClean="0"/>
              <a:t>deck </a:t>
            </a:r>
            <a:r>
              <a:rPr lang="en-AU" dirty="0"/>
              <a:t>to </a:t>
            </a:r>
            <a:r>
              <a:rPr lang="en-AU" dirty="0" smtClean="0"/>
              <a:t>internal </a:t>
            </a:r>
            <a:r>
              <a:rPr lang="en-AU" dirty="0"/>
              <a:t>b</a:t>
            </a:r>
            <a:r>
              <a:rPr lang="en-AU" dirty="0" smtClean="0"/>
              <a:t>ox.</a:t>
            </a:r>
            <a:endParaRPr lang="en-AU" dirty="0"/>
          </a:p>
          <a:p>
            <a:r>
              <a:rPr lang="en-AU" b="1" dirty="0" smtClean="0"/>
              <a:t>21</a:t>
            </a:r>
            <a:r>
              <a:rPr lang="en-AU" dirty="0" smtClean="0"/>
              <a:t>. Install </a:t>
            </a:r>
            <a:r>
              <a:rPr lang="en-AU" dirty="0"/>
              <a:t>S</a:t>
            </a:r>
            <a:r>
              <a:rPr lang="en-AU" dirty="0" smtClean="0"/>
              <a:t>caffold </a:t>
            </a:r>
            <a:r>
              <a:rPr lang="en-AU" dirty="0"/>
              <a:t>F</a:t>
            </a:r>
            <a:r>
              <a:rPr lang="en-AU" dirty="0" smtClean="0"/>
              <a:t>eet </a:t>
            </a:r>
            <a:r>
              <a:rPr lang="en-AU" dirty="0"/>
              <a:t>to existing </a:t>
            </a:r>
            <a:r>
              <a:rPr lang="en-AU" dirty="0" smtClean="0"/>
              <a:t>Scaffold </a:t>
            </a:r>
            <a:r>
              <a:rPr lang="en-AU" dirty="0"/>
              <a:t>H</a:t>
            </a:r>
            <a:r>
              <a:rPr lang="en-AU" dirty="0" smtClean="0"/>
              <a:t>anger </a:t>
            </a:r>
            <a:r>
              <a:rPr lang="en-AU" dirty="0"/>
              <a:t>to provide supporting structure for </a:t>
            </a:r>
            <a:endParaRPr lang="en-AU" dirty="0" smtClean="0"/>
          </a:p>
          <a:p>
            <a:pPr marL="36900" indent="0">
              <a:buNone/>
            </a:pPr>
            <a:r>
              <a:rPr lang="en-AU" dirty="0"/>
              <a:t>	</a:t>
            </a:r>
            <a:r>
              <a:rPr lang="en-AU" dirty="0" smtClean="0"/>
              <a:t>    external </a:t>
            </a:r>
            <a:r>
              <a:rPr lang="en-AU" dirty="0"/>
              <a:t>P3 deck.</a:t>
            </a:r>
          </a:p>
          <a:p>
            <a:r>
              <a:rPr lang="en-AU" b="1" dirty="0" smtClean="0"/>
              <a:t>22</a:t>
            </a:r>
            <a:r>
              <a:rPr lang="en-AU" dirty="0" smtClean="0"/>
              <a:t>. Install </a:t>
            </a:r>
            <a:r>
              <a:rPr lang="en-AU" dirty="0"/>
              <a:t>L</a:t>
            </a:r>
            <a:r>
              <a:rPr lang="en-AU" dirty="0" smtClean="0"/>
              <a:t>obby </a:t>
            </a:r>
            <a:r>
              <a:rPr lang="en-AU" dirty="0"/>
              <a:t>B</a:t>
            </a:r>
            <a:r>
              <a:rPr lang="en-AU" dirty="0" smtClean="0"/>
              <a:t>eams </a:t>
            </a:r>
            <a:r>
              <a:rPr lang="en-AU" dirty="0"/>
              <a:t>into position.</a:t>
            </a:r>
          </a:p>
          <a:p>
            <a:r>
              <a:rPr lang="en-AU" b="1" dirty="0" smtClean="0"/>
              <a:t>23</a:t>
            </a:r>
            <a:r>
              <a:rPr lang="en-AU" dirty="0" smtClean="0"/>
              <a:t>. Construct </a:t>
            </a:r>
            <a:r>
              <a:rPr lang="en-AU" dirty="0"/>
              <a:t>P3 p</a:t>
            </a:r>
            <a:r>
              <a:rPr lang="en-AU" dirty="0" smtClean="0"/>
              <a:t>erimeter </a:t>
            </a:r>
            <a:r>
              <a:rPr lang="en-AU" dirty="0"/>
              <a:t>deck and secure to </a:t>
            </a:r>
            <a:r>
              <a:rPr lang="en-AU" dirty="0" smtClean="0"/>
              <a:t>Scaffold </a:t>
            </a:r>
            <a:r>
              <a:rPr lang="en-AU" dirty="0"/>
              <a:t>F</a:t>
            </a:r>
            <a:r>
              <a:rPr lang="en-AU" dirty="0" smtClean="0"/>
              <a:t>eet. 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3000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32D61B-D182-459C-BF32-3FD444DE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B0F0"/>
                </a:solidFill>
              </a:rPr>
              <a:t>3</a:t>
            </a:r>
            <a:r>
              <a:rPr lang="en-AU" dirty="0" smtClean="0">
                <a:solidFill>
                  <a:srgbClr val="00B0F0"/>
                </a:solidFill>
              </a:rPr>
              <a:t>.CONSTRUCTION </a:t>
            </a:r>
            <a:r>
              <a:rPr lang="en-AU" sz="2000" b="1" dirty="0">
                <a:solidFill>
                  <a:srgbClr val="00B0F0"/>
                </a:solidFill>
              </a:rPr>
              <a:t>- ERECTION &amp; INITIAL CLIMB</a:t>
            </a:r>
            <a:endParaRPr lang="en-AU" sz="2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CCD2C4-14D6-4A25-8F74-8D6B5D070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680" y="1818409"/>
            <a:ext cx="9873992" cy="3416300"/>
          </a:xfrm>
        </p:spPr>
        <p:txBody>
          <a:bodyPr>
            <a:normAutofit fontScale="85000" lnSpcReduction="20000"/>
          </a:bodyPr>
          <a:lstStyle/>
          <a:p>
            <a:r>
              <a:rPr lang="en-AU" b="1" dirty="0"/>
              <a:t>…….CONTINUED</a:t>
            </a:r>
          </a:p>
          <a:p>
            <a:r>
              <a:rPr lang="en-AU" b="1" dirty="0" smtClean="0"/>
              <a:t>24. </a:t>
            </a:r>
            <a:r>
              <a:rPr lang="en-AU" dirty="0"/>
              <a:t>Install external hanging stair modules x </a:t>
            </a:r>
            <a:r>
              <a:rPr lang="en-AU" dirty="0" smtClean="0"/>
              <a:t>2 </a:t>
            </a:r>
            <a:r>
              <a:rPr lang="en-AU" dirty="0"/>
              <a:t>to Jumpform System. Stair modules to be </a:t>
            </a:r>
            <a:endParaRPr lang="en-AU" dirty="0" smtClean="0"/>
          </a:p>
          <a:p>
            <a:pPr marL="36900" indent="0">
              <a:buNone/>
            </a:pPr>
            <a:r>
              <a:rPr lang="en-AU" dirty="0"/>
              <a:t>	</a:t>
            </a:r>
            <a:r>
              <a:rPr lang="en-AU" dirty="0" smtClean="0"/>
              <a:t>    craned </a:t>
            </a:r>
            <a:r>
              <a:rPr lang="en-AU" dirty="0"/>
              <a:t>into position and secured.</a:t>
            </a:r>
          </a:p>
          <a:p>
            <a:r>
              <a:rPr lang="en-AU" b="1" dirty="0" smtClean="0"/>
              <a:t>25. </a:t>
            </a:r>
            <a:r>
              <a:rPr lang="en-AU" dirty="0" smtClean="0"/>
              <a:t>Sequentially, install </a:t>
            </a:r>
            <a:r>
              <a:rPr lang="en-AU" dirty="0"/>
              <a:t>c</a:t>
            </a:r>
            <a:r>
              <a:rPr lang="en-AU" dirty="0" smtClean="0"/>
              <a:t>ladding </a:t>
            </a:r>
            <a:r>
              <a:rPr lang="en-AU" dirty="0"/>
              <a:t>section to perimeter of Jumpform </a:t>
            </a:r>
            <a:r>
              <a:rPr lang="en-AU" dirty="0" smtClean="0"/>
              <a:t>System. Workers</a:t>
            </a:r>
          </a:p>
          <a:p>
            <a:pPr marL="36900" indent="0">
              <a:buNone/>
            </a:pPr>
            <a:r>
              <a:rPr lang="en-AU" dirty="0" smtClean="0"/>
              <a:t> 	     securing </a:t>
            </a:r>
            <a:r>
              <a:rPr lang="en-AU" dirty="0"/>
              <a:t>cladding to be working from behind handrails on P1 deck &amp; from P3 deck </a:t>
            </a:r>
            <a:r>
              <a:rPr lang="en-AU" dirty="0" smtClean="0"/>
              <a:t>–</a:t>
            </a:r>
          </a:p>
          <a:p>
            <a:pPr marL="36900" indent="0">
              <a:buNone/>
            </a:pPr>
            <a:r>
              <a:rPr lang="en-AU" dirty="0"/>
              <a:t>	</a:t>
            </a:r>
            <a:r>
              <a:rPr lang="en-AU" dirty="0" smtClean="0"/>
              <a:t>     P3 </a:t>
            </a:r>
            <a:r>
              <a:rPr lang="en-AU" dirty="0"/>
              <a:t>d</a:t>
            </a:r>
            <a:r>
              <a:rPr lang="en-AU" dirty="0" smtClean="0"/>
              <a:t>eck </a:t>
            </a:r>
            <a:r>
              <a:rPr lang="en-AU" dirty="0"/>
              <a:t>will be approx</a:t>
            </a:r>
            <a:r>
              <a:rPr lang="en-AU" dirty="0" smtClean="0"/>
              <a:t>. 975 mm </a:t>
            </a:r>
            <a:r>
              <a:rPr lang="en-AU" dirty="0"/>
              <a:t>above ground level at this stage.</a:t>
            </a:r>
          </a:p>
          <a:p>
            <a:r>
              <a:rPr lang="en-AU" b="1" dirty="0" smtClean="0"/>
              <a:t>26</a:t>
            </a:r>
            <a:r>
              <a:rPr lang="en-AU" dirty="0" smtClean="0"/>
              <a:t>. </a:t>
            </a:r>
            <a:r>
              <a:rPr lang="en-AU" dirty="0"/>
              <a:t>Once cladding sections have been fully installed and </a:t>
            </a:r>
            <a:r>
              <a:rPr lang="en-AU" dirty="0" smtClean="0"/>
              <a:t>secured, </a:t>
            </a:r>
            <a:r>
              <a:rPr lang="en-AU" dirty="0"/>
              <a:t>system is climbed to the next pour </a:t>
            </a:r>
            <a:endParaRPr lang="en-AU" dirty="0" smtClean="0"/>
          </a:p>
          <a:p>
            <a:pPr marL="36900" indent="0">
              <a:buNone/>
            </a:pPr>
            <a:r>
              <a:rPr lang="en-AU" dirty="0"/>
              <a:t>	</a:t>
            </a:r>
            <a:r>
              <a:rPr lang="en-AU" dirty="0" smtClean="0"/>
              <a:t>     level</a:t>
            </a:r>
            <a:r>
              <a:rPr lang="en-AU" dirty="0"/>
              <a:t>.</a:t>
            </a:r>
          </a:p>
          <a:p>
            <a:r>
              <a:rPr lang="en-AU" b="1" dirty="0" smtClean="0"/>
              <a:t>27.</a:t>
            </a:r>
            <a:r>
              <a:rPr lang="en-AU" dirty="0" smtClean="0"/>
              <a:t> </a:t>
            </a:r>
            <a:r>
              <a:rPr lang="en-AU" dirty="0"/>
              <a:t>Temporary perimeter working decks to be removed.</a:t>
            </a:r>
          </a:p>
          <a:p>
            <a:r>
              <a:rPr lang="en-AU" b="1" dirty="0" smtClean="0"/>
              <a:t>28</a:t>
            </a:r>
            <a:r>
              <a:rPr lang="en-AU" dirty="0" smtClean="0"/>
              <a:t>.  Fabquip </a:t>
            </a:r>
            <a:r>
              <a:rPr lang="en-AU" dirty="0"/>
              <a:t>to conduct final </a:t>
            </a:r>
            <a:r>
              <a:rPr lang="en-AU" dirty="0" smtClean="0"/>
              <a:t>inspection </a:t>
            </a:r>
            <a:r>
              <a:rPr lang="en-AU" dirty="0"/>
              <a:t>and conduct system commissioning process.</a:t>
            </a:r>
          </a:p>
        </p:txBody>
      </p:sp>
    </p:spTree>
    <p:extLst>
      <p:ext uri="{BB962C8B-B14F-4D97-AF65-F5344CB8AC3E}">
        <p14:creationId xmlns:p14="http://schemas.microsoft.com/office/powerpoint/2010/main" val="214787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5CF86F-88B8-439A-A655-1F1E50974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184" y="373304"/>
            <a:ext cx="10682868" cy="706964"/>
          </a:xfrm>
        </p:spPr>
        <p:txBody>
          <a:bodyPr/>
          <a:lstStyle/>
          <a:p>
            <a:r>
              <a:rPr lang="en-AU" dirty="0">
                <a:solidFill>
                  <a:srgbClr val="00B0F0"/>
                </a:solidFill>
              </a:rPr>
              <a:t>3</a:t>
            </a:r>
            <a:r>
              <a:rPr lang="en-AU" dirty="0" smtClean="0">
                <a:solidFill>
                  <a:srgbClr val="00B0F0"/>
                </a:solidFill>
              </a:rPr>
              <a:t>.CONSTRUCTION </a:t>
            </a:r>
            <a:r>
              <a:rPr lang="en-AU" sz="2000" b="1" dirty="0">
                <a:solidFill>
                  <a:srgbClr val="00B0F0"/>
                </a:solidFill>
              </a:rPr>
              <a:t>– TEMPORARY WORKING DECK</a:t>
            </a:r>
            <a:endParaRPr lang="en-AU" sz="2000" dirty="0">
              <a:solidFill>
                <a:srgbClr val="00B0F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670" y="1402449"/>
            <a:ext cx="5969896" cy="463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3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Gridwork</a:t>
            </a:r>
            <a:r>
              <a:rPr lang="en-US" dirty="0" smtClean="0"/>
              <a:t>, Hydraulics and Top Deck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394" y="1731963"/>
            <a:ext cx="7227686" cy="4059237"/>
          </a:xfrm>
        </p:spPr>
      </p:pic>
    </p:spTree>
    <p:extLst>
      <p:ext uri="{BB962C8B-B14F-4D97-AF65-F5344CB8AC3E}">
        <p14:creationId xmlns:p14="http://schemas.microsoft.com/office/powerpoint/2010/main" val="180264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10AF35-979B-4013-89B1-B26D279C9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55" y="419486"/>
            <a:ext cx="9306766" cy="706964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rgbClr val="00B0F0"/>
                </a:solidFill>
              </a:rPr>
              <a:t>4</a:t>
            </a:r>
            <a:r>
              <a:rPr lang="en-AU" b="1" dirty="0" smtClean="0">
                <a:solidFill>
                  <a:srgbClr val="00B0F0"/>
                </a:solidFill>
              </a:rPr>
              <a:t>. </a:t>
            </a:r>
            <a:r>
              <a:rPr lang="en-AU" b="1" dirty="0">
                <a:solidFill>
                  <a:srgbClr val="00B0F0"/>
                </a:solidFill>
              </a:rPr>
              <a:t>ACCESS &amp; EGRESS </a:t>
            </a:r>
            <a:r>
              <a:rPr lang="en-AU" sz="2000" b="1" dirty="0">
                <a:solidFill>
                  <a:srgbClr val="00B0F0"/>
                </a:solidFill>
              </a:rPr>
              <a:t>– ACCESS TO &amp; FROM JUMPFORM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092B72-F8EA-4BDF-BB90-EE9F1BE8C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352907"/>
            <a:ext cx="8761412" cy="4137103"/>
          </a:xfrm>
        </p:spPr>
        <p:txBody>
          <a:bodyPr>
            <a:normAutofit/>
          </a:bodyPr>
          <a:lstStyle/>
          <a:p>
            <a:r>
              <a:rPr lang="en-AU" dirty="0" smtClean="0"/>
              <a:t>Access </a:t>
            </a:r>
            <a:r>
              <a:rPr lang="en-AU" dirty="0"/>
              <a:t>s</a:t>
            </a:r>
            <a:r>
              <a:rPr lang="en-AU" dirty="0" smtClean="0"/>
              <a:t>tair </a:t>
            </a:r>
            <a:r>
              <a:rPr lang="en-AU" dirty="0"/>
              <a:t>l</a:t>
            </a:r>
            <a:r>
              <a:rPr lang="en-AU" dirty="0" smtClean="0"/>
              <a:t>oading </a:t>
            </a:r>
            <a:r>
              <a:rPr lang="en-AU" dirty="0"/>
              <a:t>limits  = </a:t>
            </a:r>
            <a:r>
              <a:rPr lang="en-AU" dirty="0" smtClean="0"/>
              <a:t>(250 kg) </a:t>
            </a:r>
            <a:r>
              <a:rPr lang="en-AU" dirty="0"/>
              <a:t>per </a:t>
            </a:r>
            <a:r>
              <a:rPr lang="en-AU" dirty="0" smtClean="0"/>
              <a:t>flight. </a:t>
            </a:r>
            <a:endParaRPr lang="en-AU" dirty="0"/>
          </a:p>
          <a:p>
            <a:r>
              <a:rPr lang="en-AU" dirty="0" smtClean="0"/>
              <a:t>The </a:t>
            </a:r>
            <a:r>
              <a:rPr lang="en-AU" dirty="0"/>
              <a:t>hanging stair is of a modular construction and modules </a:t>
            </a:r>
            <a:r>
              <a:rPr lang="en-AU" dirty="0" smtClean="0"/>
              <a:t>come </a:t>
            </a:r>
            <a:r>
              <a:rPr lang="en-AU" dirty="0"/>
              <a:t>in </a:t>
            </a:r>
            <a:r>
              <a:rPr lang="en-AU" dirty="0" smtClean="0"/>
              <a:t>1.5 </a:t>
            </a:r>
            <a:r>
              <a:rPr lang="en-AU" dirty="0"/>
              <a:t>&amp; </a:t>
            </a:r>
            <a:r>
              <a:rPr lang="en-AU" dirty="0" smtClean="0"/>
              <a:t>3 m sections. These </a:t>
            </a:r>
            <a:r>
              <a:rPr lang="en-AU" dirty="0"/>
              <a:t>sections can be added to the base of each stair </a:t>
            </a:r>
            <a:r>
              <a:rPr lang="en-AU" dirty="0" smtClean="0"/>
              <a:t>module, </a:t>
            </a:r>
            <a:r>
              <a:rPr lang="en-AU" dirty="0"/>
              <a:t>as </a:t>
            </a:r>
            <a:r>
              <a:rPr lang="en-AU" dirty="0" smtClean="0"/>
              <a:t>required, to create a drop off platform through door opening and exit on concrete slab.</a:t>
            </a:r>
            <a:endParaRPr lang="en-AU" dirty="0"/>
          </a:p>
          <a:p>
            <a:r>
              <a:rPr lang="en-AU" dirty="0"/>
              <a:t>Access to and from individual </a:t>
            </a:r>
            <a:r>
              <a:rPr lang="en-AU" dirty="0" smtClean="0"/>
              <a:t>Jumpform cells, </a:t>
            </a:r>
            <a:r>
              <a:rPr lang="en-AU" dirty="0"/>
              <a:t>and from trailing deck </a:t>
            </a:r>
            <a:r>
              <a:rPr lang="en-AU" dirty="0" smtClean="0"/>
              <a:t>levels, </a:t>
            </a:r>
            <a:r>
              <a:rPr lang="en-AU" dirty="0"/>
              <a:t>is via the access ladders </a:t>
            </a:r>
            <a:r>
              <a:rPr lang="en-AU" dirty="0" smtClean="0"/>
              <a:t>and </a:t>
            </a:r>
            <a:r>
              <a:rPr lang="en-AU" dirty="0"/>
              <a:t>access hatch system for each cell.</a:t>
            </a:r>
          </a:p>
        </p:txBody>
      </p:sp>
    </p:spTree>
    <p:extLst>
      <p:ext uri="{BB962C8B-B14F-4D97-AF65-F5344CB8AC3E}">
        <p14:creationId xmlns:p14="http://schemas.microsoft.com/office/powerpoint/2010/main" val="385535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0B4C15-443C-4FB1-9B31-0A2F81AFB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993" y="336359"/>
            <a:ext cx="10816683" cy="706964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rgbClr val="00B0F0"/>
                </a:solidFill>
              </a:rPr>
              <a:t>4</a:t>
            </a:r>
            <a:r>
              <a:rPr lang="en-AU" dirty="0" smtClean="0">
                <a:solidFill>
                  <a:srgbClr val="00B0F0"/>
                </a:solidFill>
              </a:rPr>
              <a:t>. </a:t>
            </a:r>
            <a:r>
              <a:rPr lang="en-AU" dirty="0">
                <a:solidFill>
                  <a:srgbClr val="00B0F0"/>
                </a:solidFill>
              </a:rPr>
              <a:t>ACCESS &amp; EGRESS </a:t>
            </a:r>
            <a:r>
              <a:rPr lang="en-AU" sz="2000" b="1" dirty="0">
                <a:solidFill>
                  <a:srgbClr val="00B0F0"/>
                </a:solidFill>
              </a:rPr>
              <a:t>– HANGING STAIR ACCESS POINTS TO JUMPFORM</a:t>
            </a:r>
            <a:endParaRPr lang="en-AU" sz="2000" dirty="0">
              <a:solidFill>
                <a:srgbClr val="00B0F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61C2357-6EDF-4B26-B242-33E15B5AB6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00500" y="1631280"/>
            <a:ext cx="5176085" cy="576262"/>
          </a:xfrm>
        </p:spPr>
        <p:txBody>
          <a:bodyPr/>
          <a:lstStyle/>
          <a:p>
            <a:r>
              <a:rPr lang="en-AU" b="1" dirty="0">
                <a:solidFill>
                  <a:srgbClr val="00B050"/>
                </a:solidFill>
              </a:rPr>
              <a:t>ACCESS STAIR MODULE  -SECTION 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6506" y="2207542"/>
            <a:ext cx="4280824" cy="387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0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B1FDFB-5CFE-4DBD-98D6-1CE35218A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9684032" cy="706964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rgbClr val="00B0F0"/>
                </a:solidFill>
              </a:rPr>
              <a:t>4</a:t>
            </a:r>
            <a:r>
              <a:rPr lang="en-AU" dirty="0" smtClean="0">
                <a:solidFill>
                  <a:srgbClr val="00B0F0"/>
                </a:solidFill>
              </a:rPr>
              <a:t>. </a:t>
            </a:r>
            <a:r>
              <a:rPr lang="en-AU" dirty="0">
                <a:solidFill>
                  <a:srgbClr val="00B0F0"/>
                </a:solidFill>
              </a:rPr>
              <a:t>EMERGENCY EVACUATION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678216-FAC7-4644-AB63-AF7F155BB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699" y="2399714"/>
            <a:ext cx="10353762" cy="2015768"/>
          </a:xfrm>
        </p:spPr>
        <p:txBody>
          <a:bodyPr>
            <a:normAutofit/>
          </a:bodyPr>
          <a:lstStyle/>
          <a:p>
            <a:r>
              <a:rPr lang="en-AU" dirty="0"/>
              <a:t>In the event of an </a:t>
            </a:r>
            <a:r>
              <a:rPr lang="en-AU" dirty="0" smtClean="0"/>
              <a:t>emergency, </a:t>
            </a:r>
            <a:r>
              <a:rPr lang="en-AU" dirty="0"/>
              <a:t>workers are to leave the </a:t>
            </a:r>
            <a:r>
              <a:rPr lang="en-AU" dirty="0" smtClean="0"/>
              <a:t>Jumpform </a:t>
            </a:r>
            <a:r>
              <a:rPr lang="en-AU" dirty="0"/>
              <a:t>S</a:t>
            </a:r>
            <a:r>
              <a:rPr lang="en-AU" dirty="0" smtClean="0"/>
              <a:t>ystem using </a:t>
            </a:r>
            <a:r>
              <a:rPr lang="en-AU" dirty="0"/>
              <a:t>either of the </a:t>
            </a:r>
            <a:r>
              <a:rPr lang="en-AU" dirty="0" smtClean="0"/>
              <a:t>two </a:t>
            </a:r>
            <a:r>
              <a:rPr lang="en-AU" dirty="0"/>
              <a:t>p</a:t>
            </a:r>
            <a:r>
              <a:rPr lang="en-AU" dirty="0" smtClean="0"/>
              <a:t>rimary </a:t>
            </a:r>
            <a:r>
              <a:rPr lang="en-AU" dirty="0"/>
              <a:t>access </a:t>
            </a:r>
            <a:r>
              <a:rPr lang="en-AU" dirty="0" smtClean="0"/>
              <a:t>stairs, </a:t>
            </a:r>
            <a:r>
              <a:rPr lang="en-AU" dirty="0"/>
              <a:t>or secondary access </a:t>
            </a:r>
            <a:r>
              <a:rPr lang="en-AU" dirty="0" smtClean="0"/>
              <a:t>points, </a:t>
            </a:r>
            <a:r>
              <a:rPr lang="en-AU" dirty="0"/>
              <a:t>at trailing deck levels.</a:t>
            </a:r>
          </a:p>
          <a:p>
            <a:r>
              <a:rPr lang="en-AU" dirty="0"/>
              <a:t>Workers are to follow </a:t>
            </a:r>
            <a:r>
              <a:rPr lang="en-AU" dirty="0" smtClean="0"/>
              <a:t>the contractors </a:t>
            </a:r>
            <a:r>
              <a:rPr lang="en-AU" dirty="0"/>
              <a:t>site specific emergency protocol as per </a:t>
            </a:r>
            <a:r>
              <a:rPr lang="en-AU" dirty="0" smtClean="0"/>
              <a:t>the </a:t>
            </a:r>
            <a:r>
              <a:rPr lang="en-AU" dirty="0"/>
              <a:t>site emergency </a:t>
            </a:r>
            <a:r>
              <a:rPr lang="en-AU" dirty="0" smtClean="0"/>
              <a:t>plan.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6483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Image result for FABQUIP JUMPFORM">
            <a:extLst>
              <a:ext uri="{FF2B5EF4-FFF2-40B4-BE49-F238E27FC236}">
                <a16:creationId xmlns="" xmlns:a16="http://schemas.microsoft.com/office/drawing/2014/main" id="{0D565192-E232-4554-BD41-594B40A8EF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6218" y="1029549"/>
            <a:ext cx="4961439" cy="552202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D6A9969B-B1E6-4B66-8552-194A5303934A}"/>
              </a:ext>
            </a:extLst>
          </p:cNvPr>
          <p:cNvSpPr txBox="1">
            <a:spLocks/>
          </p:cNvSpPr>
          <p:nvPr/>
        </p:nvSpPr>
        <p:spPr>
          <a:xfrm>
            <a:off x="1647612" y="174036"/>
            <a:ext cx="9629988" cy="729673"/>
          </a:xfrm>
          <a:prstGeom prst="rect">
            <a:avLst/>
          </a:prstGeom>
          <a:solidFill>
            <a:srgbClr val="002060"/>
          </a:solidFill>
          <a:effectLst>
            <a:softEdge rad="152400"/>
          </a:effectLst>
          <a:scene3d>
            <a:camera prst="orthographicFront"/>
            <a:lightRig rig="threePt" dir="t"/>
          </a:scene3d>
          <a:sp3d prstMaterial="dkEdge"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800" b="1" dirty="0" smtClean="0">
                <a:solidFill>
                  <a:schemeClr val="tx1"/>
                </a:solidFill>
              </a:rPr>
              <a:t>OVERVIEW ON FABQUIP’S JUMPFORM SYSTEM</a:t>
            </a:r>
          </a:p>
        </p:txBody>
      </p:sp>
      <p:sp>
        <p:nvSpPr>
          <p:cNvPr id="7" name="Rectangle 6"/>
          <p:cNvSpPr/>
          <p:nvPr/>
        </p:nvSpPr>
        <p:spPr>
          <a:xfrm>
            <a:off x="7835317" y="1837189"/>
            <a:ext cx="3246540" cy="1963024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3505" y="1837189"/>
            <a:ext cx="3249896" cy="1711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282"/>
          <a:stretch/>
        </p:blipFill>
        <p:spPr>
          <a:xfrm>
            <a:off x="1194487" y="1029549"/>
            <a:ext cx="4749234" cy="574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7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0F39A3-64CB-46CE-85A0-9EB2EDC87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B0F0"/>
                </a:solidFill>
              </a:rPr>
              <a:t>4</a:t>
            </a:r>
            <a:r>
              <a:rPr lang="en-AU" dirty="0" smtClean="0">
                <a:solidFill>
                  <a:srgbClr val="00B0F0"/>
                </a:solidFill>
              </a:rPr>
              <a:t>. EMERGECNCY </a:t>
            </a:r>
            <a:r>
              <a:rPr lang="en-AU" dirty="0">
                <a:solidFill>
                  <a:srgbClr val="00B0F0"/>
                </a:solidFill>
              </a:rPr>
              <a:t>RESCUE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EA537E-DA1C-4A9B-8A9E-6B069B375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569" y="1580050"/>
            <a:ext cx="11182913" cy="4326673"/>
          </a:xfrm>
        </p:spPr>
        <p:txBody>
          <a:bodyPr>
            <a:normAutofit fontScale="85000" lnSpcReduction="10000"/>
          </a:bodyPr>
          <a:lstStyle/>
          <a:p>
            <a:r>
              <a:rPr lang="en-AU" b="1" dirty="0"/>
              <a:t>IN THE EVENT THAT A PERSON IS REQUIRED TO BE RESCUED OR RETRIEVED FROM THE JUMPFORM SYSTEM </a:t>
            </a:r>
            <a:r>
              <a:rPr lang="en-AU" dirty="0"/>
              <a:t>:</a:t>
            </a:r>
          </a:p>
          <a:p>
            <a:r>
              <a:rPr lang="en-AU" dirty="0"/>
              <a:t>Nurse call system to be activated </a:t>
            </a:r>
            <a:r>
              <a:rPr lang="en-AU" dirty="0" smtClean="0"/>
              <a:t>and First Aider </a:t>
            </a:r>
            <a:r>
              <a:rPr lang="en-AU" dirty="0"/>
              <a:t>to attend scene for assessment </a:t>
            </a:r>
            <a:r>
              <a:rPr lang="en-AU" dirty="0" smtClean="0"/>
              <a:t>and/or </a:t>
            </a:r>
            <a:r>
              <a:rPr lang="en-AU" dirty="0"/>
              <a:t>treatment to be provided as required.</a:t>
            </a:r>
          </a:p>
          <a:p>
            <a:r>
              <a:rPr lang="en-AU" b="1" dirty="0" smtClean="0"/>
              <a:t>RESCUE </a:t>
            </a:r>
            <a:r>
              <a:rPr lang="en-AU" b="1" dirty="0"/>
              <a:t>FROM WITHIN A CELL </a:t>
            </a:r>
            <a:r>
              <a:rPr lang="en-AU" dirty="0"/>
              <a:t>: Retrieval to be conducted by qualified site </a:t>
            </a:r>
            <a:r>
              <a:rPr lang="en-AU" dirty="0" smtClean="0"/>
              <a:t>personnel, </a:t>
            </a:r>
            <a:r>
              <a:rPr lang="en-AU" dirty="0"/>
              <a:t>or by emergency </a:t>
            </a:r>
            <a:r>
              <a:rPr lang="en-AU" dirty="0" smtClean="0"/>
              <a:t>services, </a:t>
            </a:r>
            <a:r>
              <a:rPr lang="en-AU" dirty="0"/>
              <a:t>by use of tripod </a:t>
            </a:r>
            <a:r>
              <a:rPr lang="en-AU" dirty="0" smtClean="0"/>
              <a:t>and </a:t>
            </a:r>
            <a:r>
              <a:rPr lang="en-AU" dirty="0"/>
              <a:t>positioned on top deck over access hatch </a:t>
            </a:r>
            <a:r>
              <a:rPr lang="en-AU" dirty="0" smtClean="0"/>
              <a:t>points, </a:t>
            </a:r>
            <a:r>
              <a:rPr lang="en-AU" dirty="0"/>
              <a:t>or new access points can be cut into top deck as required.</a:t>
            </a:r>
          </a:p>
          <a:p>
            <a:r>
              <a:rPr lang="en-AU" b="1" dirty="0"/>
              <a:t>RESCUE FROM P3 </a:t>
            </a:r>
            <a:r>
              <a:rPr lang="en-AU" b="1" dirty="0" smtClean="0"/>
              <a:t>DECK </a:t>
            </a:r>
            <a:r>
              <a:rPr lang="en-AU" dirty="0" smtClean="0"/>
              <a:t>:</a:t>
            </a:r>
            <a:r>
              <a:rPr lang="en-AU" b="1" dirty="0" smtClean="0"/>
              <a:t> </a:t>
            </a:r>
            <a:r>
              <a:rPr lang="en-AU" dirty="0"/>
              <a:t>Person to be removed from P3 deck via the Emergency Doors located adjacent to the </a:t>
            </a:r>
            <a:r>
              <a:rPr lang="en-AU" dirty="0" smtClean="0"/>
              <a:t>P3. Removal and </a:t>
            </a:r>
            <a:r>
              <a:rPr lang="en-AU" dirty="0"/>
              <a:t>lowering of personnel can be conducted by use of First Aid Cage suspended from Davit </a:t>
            </a:r>
            <a:r>
              <a:rPr lang="en-AU" dirty="0" smtClean="0"/>
              <a:t>Arm, </a:t>
            </a:r>
            <a:r>
              <a:rPr lang="en-AU" dirty="0"/>
              <a:t>or </a:t>
            </a:r>
            <a:r>
              <a:rPr lang="en-AU" dirty="0" smtClean="0"/>
              <a:t>site </a:t>
            </a:r>
            <a:r>
              <a:rPr lang="en-AU" dirty="0"/>
              <a:t>Tower </a:t>
            </a:r>
            <a:r>
              <a:rPr lang="en-AU" dirty="0" smtClean="0"/>
              <a:t>Crane</a:t>
            </a:r>
            <a:r>
              <a:rPr lang="en-AU" dirty="0"/>
              <a:t>. </a:t>
            </a:r>
          </a:p>
          <a:p>
            <a:r>
              <a:rPr lang="en-AU" b="1" dirty="0"/>
              <a:t>RESCUE FROM TOP DECK USING CRANE  </a:t>
            </a:r>
            <a:r>
              <a:rPr lang="en-AU" dirty="0"/>
              <a:t>: Injured person to be lowered using </a:t>
            </a:r>
            <a:r>
              <a:rPr lang="en-AU" dirty="0" err="1" smtClean="0"/>
              <a:t>craneable</a:t>
            </a:r>
            <a:r>
              <a:rPr lang="en-AU" dirty="0" smtClean="0"/>
              <a:t> First </a:t>
            </a:r>
            <a:r>
              <a:rPr lang="en-AU" dirty="0"/>
              <a:t>A</a:t>
            </a:r>
            <a:r>
              <a:rPr lang="en-AU" dirty="0" smtClean="0"/>
              <a:t>id Cage. </a:t>
            </a:r>
            <a:endParaRPr lang="en-AU" dirty="0"/>
          </a:p>
          <a:p>
            <a:r>
              <a:rPr lang="en-AU" b="1" dirty="0"/>
              <a:t>RESCUE FROM TOP DECK  USING DAVIT </a:t>
            </a:r>
            <a:r>
              <a:rPr lang="en-AU" b="1" dirty="0" smtClean="0"/>
              <a:t>ARM </a:t>
            </a:r>
            <a:r>
              <a:rPr lang="en-AU" dirty="0" smtClean="0"/>
              <a:t>: </a:t>
            </a:r>
            <a:r>
              <a:rPr lang="en-AU" dirty="0"/>
              <a:t>Injured person to be lowered to designated point </a:t>
            </a:r>
            <a:r>
              <a:rPr lang="en-AU" dirty="0" smtClean="0"/>
              <a:t>(</a:t>
            </a:r>
            <a:r>
              <a:rPr lang="en-AU" dirty="0" err="1" smtClean="0"/>
              <a:t>eg</a:t>
            </a:r>
            <a:r>
              <a:rPr lang="en-AU" dirty="0"/>
              <a:t>. top deck</a:t>
            </a:r>
            <a:r>
              <a:rPr lang="en-AU" dirty="0" smtClean="0"/>
              <a:t>) by </a:t>
            </a:r>
            <a:r>
              <a:rPr lang="en-AU" dirty="0"/>
              <a:t>qualified site personnel or emergency </a:t>
            </a:r>
            <a:r>
              <a:rPr lang="en-AU" dirty="0" smtClean="0"/>
              <a:t>services.</a:t>
            </a:r>
            <a:endParaRPr lang="en-AU" dirty="0"/>
          </a:p>
          <a:p>
            <a:r>
              <a:rPr lang="en-AU" dirty="0" smtClean="0"/>
              <a:t>Jumpform </a:t>
            </a:r>
            <a:r>
              <a:rPr lang="en-AU" dirty="0"/>
              <a:t>subcontractor personnel to be trained in tripod </a:t>
            </a:r>
            <a:r>
              <a:rPr lang="en-AU" dirty="0" smtClean="0"/>
              <a:t>and </a:t>
            </a:r>
            <a:r>
              <a:rPr lang="en-AU" dirty="0"/>
              <a:t>davit arm </a:t>
            </a:r>
            <a:r>
              <a:rPr lang="en-AU" dirty="0" smtClean="0"/>
              <a:t>rescue.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385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594C41-4BAB-45DE-82B2-4BAC8BCD1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618" y="355830"/>
            <a:ext cx="9240331" cy="706964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rgbClr val="00B0F0"/>
                </a:solidFill>
              </a:rPr>
              <a:t>4</a:t>
            </a:r>
            <a:r>
              <a:rPr lang="en-AU" dirty="0" smtClean="0">
                <a:solidFill>
                  <a:srgbClr val="00B0F0"/>
                </a:solidFill>
              </a:rPr>
              <a:t>.EMERGECNCY </a:t>
            </a:r>
            <a:r>
              <a:rPr lang="en-AU" dirty="0">
                <a:solidFill>
                  <a:srgbClr val="00B0F0"/>
                </a:solidFill>
              </a:rPr>
              <a:t>RESCUE  </a:t>
            </a:r>
            <a:r>
              <a:rPr lang="en-AU" sz="2000" b="1" dirty="0">
                <a:solidFill>
                  <a:srgbClr val="00B0F0"/>
                </a:solidFill>
              </a:rPr>
              <a:t>- RESCUE POINT LOCATIONS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3384" y="1176298"/>
            <a:ext cx="5288692" cy="5486417"/>
          </a:xfrm>
          <a:solidFill>
            <a:schemeClr val="tx2">
              <a:lumMod val="90000"/>
            </a:schemeClr>
          </a:solidFill>
          <a:ln>
            <a:noFill/>
          </a:ln>
        </p:spPr>
      </p:pic>
      <p:sp>
        <p:nvSpPr>
          <p:cNvPr id="3" name="Rectangle 2"/>
          <p:cNvSpPr/>
          <p:nvPr/>
        </p:nvSpPr>
        <p:spPr>
          <a:xfrm rot="19655573">
            <a:off x="3780706" y="2481033"/>
            <a:ext cx="1733163" cy="169378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noFill/>
          </a:ln>
          <a:scene3d>
            <a:camera prst="orthographicFront">
              <a:rot lat="21010154" lon="1503248" rev="19669435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91708" y="3223493"/>
            <a:ext cx="149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EMERGENCY EXIT  DOOR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304145" y="3796145"/>
            <a:ext cx="1182255" cy="27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98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1261F7-FBFA-4347-A95C-7775F2EDD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817" y="397163"/>
            <a:ext cx="10353762" cy="970450"/>
          </a:xfrm>
        </p:spPr>
        <p:txBody>
          <a:bodyPr/>
          <a:lstStyle/>
          <a:p>
            <a:r>
              <a:rPr lang="en-AU" dirty="0">
                <a:solidFill>
                  <a:srgbClr val="00B0F0"/>
                </a:solidFill>
              </a:rPr>
              <a:t>3. </a:t>
            </a:r>
            <a:r>
              <a:rPr lang="en-AU" dirty="0" smtClean="0">
                <a:solidFill>
                  <a:srgbClr val="00B0F0"/>
                </a:solidFill>
              </a:rPr>
              <a:t>EXCLUSION </a:t>
            </a:r>
            <a:r>
              <a:rPr lang="en-AU" dirty="0">
                <a:solidFill>
                  <a:srgbClr val="00B0F0"/>
                </a:solidFill>
              </a:rPr>
              <a:t>ZONES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FEA21A-D8E9-471A-B25B-D285C348D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442674"/>
            <a:ext cx="10096625" cy="4137102"/>
          </a:xfrm>
        </p:spPr>
        <p:txBody>
          <a:bodyPr>
            <a:normAutofit/>
          </a:bodyPr>
          <a:lstStyle/>
          <a:p>
            <a:r>
              <a:rPr lang="en-AU" dirty="0"/>
              <a:t>During </a:t>
            </a:r>
            <a:r>
              <a:rPr lang="en-AU" dirty="0" smtClean="0"/>
              <a:t>Jumpform operations, </a:t>
            </a:r>
            <a:r>
              <a:rPr lang="en-AU" dirty="0"/>
              <a:t>exclusion zones are to be established and relocated progressively as per sequence of task.</a:t>
            </a:r>
          </a:p>
          <a:p>
            <a:r>
              <a:rPr lang="en-AU" dirty="0"/>
              <a:t>Physical </a:t>
            </a:r>
            <a:r>
              <a:rPr lang="en-AU" dirty="0" smtClean="0"/>
              <a:t>barriers </a:t>
            </a:r>
            <a:r>
              <a:rPr lang="en-AU" dirty="0"/>
              <a:t>with the assistance of warning signage </a:t>
            </a:r>
            <a:r>
              <a:rPr lang="en-AU" dirty="0" smtClean="0"/>
              <a:t>and/or </a:t>
            </a:r>
            <a:r>
              <a:rPr lang="en-AU" dirty="0"/>
              <a:t>spotters to be used around work areas where segregation from other personnel </a:t>
            </a:r>
            <a:r>
              <a:rPr lang="en-AU" dirty="0" smtClean="0"/>
              <a:t>and/or </a:t>
            </a:r>
            <a:r>
              <a:rPr lang="en-AU" dirty="0"/>
              <a:t>plant is </a:t>
            </a:r>
            <a:r>
              <a:rPr lang="en-AU" dirty="0" smtClean="0"/>
              <a:t>required.</a:t>
            </a:r>
            <a:endParaRPr lang="en-AU" dirty="0"/>
          </a:p>
          <a:p>
            <a:r>
              <a:rPr lang="en-AU" dirty="0"/>
              <a:t>Positive communications to be in place where spotters are in </a:t>
            </a:r>
            <a:r>
              <a:rPr lang="en-AU" dirty="0" smtClean="0"/>
              <a:t>use.  Positive </a:t>
            </a:r>
            <a:r>
              <a:rPr lang="en-AU" dirty="0"/>
              <a:t>communication can be via </a:t>
            </a:r>
            <a:r>
              <a:rPr lang="en-AU" dirty="0" smtClean="0"/>
              <a:t>verbal, </a:t>
            </a:r>
            <a:r>
              <a:rPr lang="en-AU" dirty="0"/>
              <a:t>visual or 2-way radio </a:t>
            </a:r>
            <a:r>
              <a:rPr lang="en-AU" dirty="0" smtClean="0"/>
              <a:t>communications.</a:t>
            </a:r>
            <a:endParaRPr lang="en-AU" dirty="0"/>
          </a:p>
          <a:p>
            <a:r>
              <a:rPr lang="en-AU" dirty="0" smtClean="0"/>
              <a:t>Prior </a:t>
            </a:r>
            <a:r>
              <a:rPr lang="en-AU" dirty="0"/>
              <a:t>to commencing the </a:t>
            </a:r>
            <a:r>
              <a:rPr lang="en-AU" dirty="0" smtClean="0"/>
              <a:t>Jumpform </a:t>
            </a:r>
            <a:r>
              <a:rPr lang="en-AU" dirty="0"/>
              <a:t>climbing </a:t>
            </a:r>
            <a:r>
              <a:rPr lang="en-AU" dirty="0" smtClean="0"/>
              <a:t>process, an </a:t>
            </a:r>
            <a:r>
              <a:rPr lang="en-AU" dirty="0"/>
              <a:t>exclusion zone must be installed to the top </a:t>
            </a:r>
            <a:r>
              <a:rPr lang="en-AU" dirty="0" smtClean="0"/>
              <a:t>deck/level </a:t>
            </a:r>
            <a:r>
              <a:rPr lang="en-AU" dirty="0"/>
              <a:t>directly below the sections that are being </a:t>
            </a:r>
            <a:r>
              <a:rPr lang="en-AU" dirty="0" smtClean="0"/>
              <a:t>climbed </a:t>
            </a:r>
            <a:r>
              <a:rPr lang="en-AU" dirty="0"/>
              <a:t>– no unauthorised personnel are to be positioned within any exclusion zone.</a:t>
            </a:r>
          </a:p>
        </p:txBody>
      </p:sp>
    </p:spTree>
    <p:extLst>
      <p:ext uri="{BB962C8B-B14F-4D97-AF65-F5344CB8AC3E}">
        <p14:creationId xmlns:p14="http://schemas.microsoft.com/office/powerpoint/2010/main" val="81940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E30CA0-D832-4ED6-9F95-167A32FAB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67855"/>
            <a:ext cx="10353762" cy="970450"/>
          </a:xfrm>
        </p:spPr>
        <p:txBody>
          <a:bodyPr/>
          <a:lstStyle/>
          <a:p>
            <a:r>
              <a:rPr lang="en-AU" dirty="0">
                <a:solidFill>
                  <a:srgbClr val="00B0F0"/>
                </a:solidFill>
              </a:rPr>
              <a:t>4. CONCRETE PLACEMENT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780959-96E7-49BB-8A6A-7CEDE0124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PRIOR TO COMMENCING CONCRETE PLACEMENT : </a:t>
            </a:r>
          </a:p>
          <a:p>
            <a:r>
              <a:rPr lang="en-AU" dirty="0"/>
              <a:t>All ITPS and Certification documentation to be completed and </a:t>
            </a:r>
            <a:r>
              <a:rPr lang="en-AU" dirty="0" smtClean="0"/>
              <a:t>signed-off by contractor.</a:t>
            </a:r>
            <a:endParaRPr lang="en-AU" dirty="0"/>
          </a:p>
          <a:p>
            <a:r>
              <a:rPr lang="en-AU" dirty="0" smtClean="0"/>
              <a:t>Management </a:t>
            </a:r>
            <a:r>
              <a:rPr lang="en-AU" dirty="0"/>
              <a:t>to manage concrete subcontractor </a:t>
            </a:r>
            <a:r>
              <a:rPr lang="en-AU" dirty="0" smtClean="0"/>
              <a:t>works, </a:t>
            </a:r>
            <a:r>
              <a:rPr lang="en-AU" dirty="0"/>
              <a:t>and communicate approved pour rates as documented in Fabquip </a:t>
            </a:r>
            <a:r>
              <a:rPr lang="en-AU" dirty="0" smtClean="0"/>
              <a:t>design </a:t>
            </a:r>
            <a:r>
              <a:rPr lang="en-AU" dirty="0"/>
              <a:t>drawings.</a:t>
            </a:r>
          </a:p>
          <a:p>
            <a:r>
              <a:rPr lang="en-AU" dirty="0"/>
              <a:t>C</a:t>
            </a:r>
            <a:r>
              <a:rPr lang="en-AU" dirty="0" smtClean="0"/>
              <a:t>ontractor </a:t>
            </a:r>
            <a:r>
              <a:rPr lang="en-AU" dirty="0"/>
              <a:t>to provide personnel </a:t>
            </a:r>
            <a:r>
              <a:rPr lang="en-AU" dirty="0" smtClean="0"/>
              <a:t>(Pour </a:t>
            </a:r>
            <a:r>
              <a:rPr lang="en-AU" dirty="0"/>
              <a:t>Monitors) to monitor concrete pour within jumpform </a:t>
            </a:r>
            <a:r>
              <a:rPr lang="en-AU" dirty="0" smtClean="0"/>
              <a:t>system. </a:t>
            </a:r>
            <a:endParaRPr lang="en-AU" dirty="0"/>
          </a:p>
          <a:p>
            <a:r>
              <a:rPr lang="en-AU" dirty="0"/>
              <a:t>Positive communication to be established between work </a:t>
            </a:r>
            <a:r>
              <a:rPr lang="en-AU" dirty="0" smtClean="0"/>
              <a:t>crews (Contractor and Sub-contractor) and  Pour </a:t>
            </a:r>
            <a:r>
              <a:rPr lang="en-AU" dirty="0"/>
              <a:t>M</a:t>
            </a:r>
            <a:r>
              <a:rPr lang="en-AU" dirty="0" smtClean="0"/>
              <a:t>onitors.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508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5. CLIMBING PROCESS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Fabquip Jumpform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84550" y="1731963"/>
            <a:ext cx="5411788" cy="4059237"/>
          </a:xfrm>
        </p:spPr>
      </p:pic>
    </p:spTree>
    <p:extLst>
      <p:ext uri="{BB962C8B-B14F-4D97-AF65-F5344CB8AC3E}">
        <p14:creationId xmlns:p14="http://schemas.microsoft.com/office/powerpoint/2010/main" val="22450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15B81C-F75F-4BD4-9DF4-D5BAD2F27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53232"/>
            <a:ext cx="9940510" cy="706964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rgbClr val="00B0F0"/>
                </a:solidFill>
              </a:rPr>
              <a:t>5</a:t>
            </a:r>
            <a:r>
              <a:rPr lang="en-AU" dirty="0" smtClean="0">
                <a:solidFill>
                  <a:srgbClr val="00B0F0"/>
                </a:solidFill>
              </a:rPr>
              <a:t>. JUMPFORM </a:t>
            </a:r>
            <a:r>
              <a:rPr lang="en-AU" dirty="0">
                <a:solidFill>
                  <a:srgbClr val="00B0F0"/>
                </a:solidFill>
              </a:rPr>
              <a:t>CLIMBING PROCESS  </a:t>
            </a:r>
            <a:r>
              <a:rPr lang="en-AU" sz="2000" b="1" dirty="0">
                <a:solidFill>
                  <a:srgbClr val="00B0F0"/>
                </a:solidFill>
              </a:rPr>
              <a:t>- PRE CLIMB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AD1DAF-35D5-45AA-AACC-13702AD08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/>
              <a:t>PRIOR TO THE </a:t>
            </a:r>
            <a:r>
              <a:rPr lang="en-AU" b="1" dirty="0" smtClean="0"/>
              <a:t>JUMPFORM </a:t>
            </a:r>
            <a:r>
              <a:rPr lang="en-AU" b="1" dirty="0"/>
              <a:t>CLIMBING PROCESS COMMENCING </a:t>
            </a:r>
            <a:r>
              <a:rPr lang="en-AU" dirty="0"/>
              <a:t>:</a:t>
            </a:r>
          </a:p>
          <a:p>
            <a:r>
              <a:rPr lang="en-AU" dirty="0" smtClean="0"/>
              <a:t>Contractor </a:t>
            </a:r>
            <a:r>
              <a:rPr lang="en-AU" dirty="0"/>
              <a:t>to complete the Pre-Climb </a:t>
            </a:r>
            <a:r>
              <a:rPr lang="en-AU" dirty="0" smtClean="0"/>
              <a:t>Checklist. </a:t>
            </a:r>
            <a:endParaRPr lang="en-AU" dirty="0"/>
          </a:p>
          <a:p>
            <a:r>
              <a:rPr lang="en-AU" dirty="0" smtClean="0"/>
              <a:t>Main contractor </a:t>
            </a:r>
            <a:r>
              <a:rPr lang="en-AU" dirty="0"/>
              <a:t>to confirm to </a:t>
            </a:r>
            <a:r>
              <a:rPr lang="en-AU" dirty="0" smtClean="0"/>
              <a:t>contractor </a:t>
            </a:r>
            <a:r>
              <a:rPr lang="en-AU" dirty="0"/>
              <a:t>that desired concrete strength has been achieved. </a:t>
            </a:r>
          </a:p>
          <a:p>
            <a:r>
              <a:rPr lang="en-AU" dirty="0" smtClean="0"/>
              <a:t>Contractor </a:t>
            </a:r>
            <a:r>
              <a:rPr lang="en-AU" dirty="0"/>
              <a:t>to notify other trades of impending climb.</a:t>
            </a:r>
          </a:p>
          <a:p>
            <a:r>
              <a:rPr lang="en-AU" dirty="0" smtClean="0"/>
              <a:t>Contractor </a:t>
            </a:r>
            <a:r>
              <a:rPr lang="en-AU" dirty="0"/>
              <a:t>to secure access onto Jumpform – </a:t>
            </a:r>
            <a:r>
              <a:rPr lang="en-AU" dirty="0" smtClean="0"/>
              <a:t>no </a:t>
            </a:r>
            <a:r>
              <a:rPr lang="en-AU" dirty="0"/>
              <a:t>unauthorised </a:t>
            </a:r>
            <a:r>
              <a:rPr lang="en-AU" dirty="0" smtClean="0"/>
              <a:t>entry. </a:t>
            </a:r>
            <a:endParaRPr lang="en-AU" dirty="0"/>
          </a:p>
          <a:p>
            <a:r>
              <a:rPr lang="en-AU" dirty="0" smtClean="0"/>
              <a:t>Contractor </a:t>
            </a:r>
            <a:r>
              <a:rPr lang="en-AU" dirty="0"/>
              <a:t>to install exclusion zones below climbing area.</a:t>
            </a:r>
          </a:p>
          <a:p>
            <a:r>
              <a:rPr lang="en-AU" dirty="0" smtClean="0"/>
              <a:t>Contractor </a:t>
            </a:r>
            <a:r>
              <a:rPr lang="en-AU" dirty="0"/>
              <a:t>personnel to climb Jumpform System as per Fabquip Climbing &amp; Operations </a:t>
            </a:r>
            <a:r>
              <a:rPr lang="en-AU" dirty="0" smtClean="0"/>
              <a:t>manual.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6742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54" y="0"/>
            <a:ext cx="544448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3159" y="0"/>
            <a:ext cx="5039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5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A04B5E-0A69-4BCF-95A8-976D235BC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24" y="973668"/>
            <a:ext cx="10136459" cy="706964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rgbClr val="00B0F0"/>
                </a:solidFill>
              </a:rPr>
              <a:t>5</a:t>
            </a:r>
            <a:r>
              <a:rPr lang="en-AU" dirty="0" smtClean="0">
                <a:solidFill>
                  <a:srgbClr val="00B0F0"/>
                </a:solidFill>
              </a:rPr>
              <a:t>. JUMPFORM </a:t>
            </a:r>
            <a:r>
              <a:rPr lang="en-AU" dirty="0">
                <a:solidFill>
                  <a:srgbClr val="00B0F0"/>
                </a:solidFill>
              </a:rPr>
              <a:t>CLIMBING PROCESS  </a:t>
            </a:r>
            <a:r>
              <a:rPr lang="en-AU" sz="2000" b="1" dirty="0">
                <a:solidFill>
                  <a:srgbClr val="00B0F0"/>
                </a:solidFill>
              </a:rPr>
              <a:t>- POST CLIMB</a:t>
            </a:r>
            <a:endParaRPr lang="en-AU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D52B29-612A-4DF5-A6B1-00EF8AE85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224" y="2375000"/>
            <a:ext cx="10353762" cy="4058751"/>
          </a:xfrm>
        </p:spPr>
        <p:txBody>
          <a:bodyPr/>
          <a:lstStyle/>
          <a:p>
            <a:r>
              <a:rPr lang="en-AU" b="1" dirty="0"/>
              <a:t>ONCE THE CLIMBING PROCESS HAS BEEN </a:t>
            </a:r>
            <a:r>
              <a:rPr lang="en-AU" b="1" dirty="0" smtClean="0"/>
              <a:t>COMPETED :</a:t>
            </a:r>
            <a:endParaRPr lang="en-AU" b="1" dirty="0"/>
          </a:p>
          <a:p>
            <a:r>
              <a:rPr lang="en-AU" dirty="0" smtClean="0"/>
              <a:t>Contractor </a:t>
            </a:r>
            <a:r>
              <a:rPr lang="en-AU" dirty="0"/>
              <a:t>to complete </a:t>
            </a:r>
            <a:r>
              <a:rPr lang="en-AU" dirty="0" smtClean="0"/>
              <a:t>Post </a:t>
            </a:r>
            <a:r>
              <a:rPr lang="en-AU" dirty="0"/>
              <a:t>C</a:t>
            </a:r>
            <a:r>
              <a:rPr lang="en-AU" dirty="0" smtClean="0"/>
              <a:t>limb </a:t>
            </a:r>
            <a:r>
              <a:rPr lang="en-AU" dirty="0"/>
              <a:t>C</a:t>
            </a:r>
            <a:r>
              <a:rPr lang="en-AU" dirty="0" smtClean="0"/>
              <a:t>hecklist. </a:t>
            </a:r>
            <a:endParaRPr lang="en-AU" dirty="0"/>
          </a:p>
          <a:p>
            <a:r>
              <a:rPr lang="en-AU" dirty="0"/>
              <a:t>Exclusion zones to be removed once works have been fully completed</a:t>
            </a:r>
            <a:r>
              <a:rPr lang="en-AU" dirty="0" smtClean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743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242" y="0"/>
            <a:ext cx="5554449" cy="681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0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F3C736-48B7-4D78-A889-771511CB4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B0F0"/>
                </a:solidFill>
              </a:rPr>
              <a:t>7. DOCUMENTATION REQUIRED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A20188-0465-41EB-BA36-1A4FF2F18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Approved </a:t>
            </a:r>
            <a:r>
              <a:rPr lang="en-AU" dirty="0"/>
              <a:t>Shop Drawings </a:t>
            </a:r>
            <a:r>
              <a:rPr lang="en-AU" dirty="0" smtClean="0"/>
              <a:t>and </a:t>
            </a:r>
            <a:r>
              <a:rPr lang="en-AU" dirty="0"/>
              <a:t>Engineer </a:t>
            </a:r>
            <a:r>
              <a:rPr lang="en-AU" dirty="0" smtClean="0"/>
              <a:t>Certifications.</a:t>
            </a:r>
            <a:endParaRPr lang="en-AU" dirty="0"/>
          </a:p>
          <a:p>
            <a:r>
              <a:rPr lang="en-AU" dirty="0"/>
              <a:t>Fabquip Assembly &amp; Operating </a:t>
            </a:r>
            <a:r>
              <a:rPr lang="en-AU" dirty="0" smtClean="0"/>
              <a:t>Methodology. </a:t>
            </a:r>
            <a:endParaRPr lang="en-AU" dirty="0"/>
          </a:p>
          <a:p>
            <a:r>
              <a:rPr lang="en-AU" dirty="0" smtClean="0"/>
              <a:t>SWMS </a:t>
            </a:r>
            <a:r>
              <a:rPr lang="en-AU" dirty="0"/>
              <a:t>&amp; SOP’s.</a:t>
            </a:r>
          </a:p>
          <a:p>
            <a:r>
              <a:rPr lang="en-AU" dirty="0"/>
              <a:t>Approved </a:t>
            </a:r>
            <a:r>
              <a:rPr lang="en-AU" dirty="0" smtClean="0"/>
              <a:t>Pre and </a:t>
            </a:r>
            <a:r>
              <a:rPr lang="en-AU" dirty="0"/>
              <a:t>Post Climb </a:t>
            </a:r>
            <a:r>
              <a:rPr lang="en-AU" dirty="0" smtClean="0"/>
              <a:t>Checklists.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5223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4F7B66-E1B0-4B2F-9B11-7F7A81C56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00B0F0"/>
                </a:solidFill>
              </a:rPr>
              <a:t>OVERVIEW</a:t>
            </a:r>
            <a:endParaRPr lang="en-AU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82C7A3-CB1F-4E2C-883F-06D3FB8A3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 algn="ctr">
              <a:buNone/>
            </a:pPr>
            <a:r>
              <a:rPr lang="en-AU" dirty="0" smtClean="0"/>
              <a:t>1. INTRODUCTION TO THE JUMPFORM SYSTEM</a:t>
            </a:r>
          </a:p>
          <a:p>
            <a:pPr marL="36900" indent="0" algn="ctr">
              <a:buNone/>
            </a:pPr>
            <a:r>
              <a:rPr lang="en-AU" dirty="0" smtClean="0"/>
              <a:t>2. DESIGN </a:t>
            </a:r>
            <a:endParaRPr lang="en-AU" dirty="0"/>
          </a:p>
          <a:p>
            <a:pPr marL="36900" indent="0" algn="ctr">
              <a:buNone/>
            </a:pPr>
            <a:r>
              <a:rPr lang="en-AU" dirty="0"/>
              <a:t>3</a:t>
            </a:r>
            <a:r>
              <a:rPr lang="en-AU" dirty="0" smtClean="0"/>
              <a:t>. </a:t>
            </a:r>
            <a:r>
              <a:rPr lang="en-AU" dirty="0"/>
              <a:t>CONSTRUCTION</a:t>
            </a:r>
          </a:p>
          <a:p>
            <a:pPr marL="36900" indent="0" algn="ctr">
              <a:buNone/>
            </a:pPr>
            <a:r>
              <a:rPr lang="en-AU" dirty="0"/>
              <a:t>4</a:t>
            </a:r>
            <a:r>
              <a:rPr lang="en-AU" dirty="0" smtClean="0"/>
              <a:t>. ACCESS </a:t>
            </a:r>
            <a:r>
              <a:rPr lang="en-AU" dirty="0"/>
              <a:t>&amp; EGRESS</a:t>
            </a:r>
          </a:p>
          <a:p>
            <a:pPr marL="36900" indent="0" algn="ctr">
              <a:buNone/>
            </a:pPr>
            <a:r>
              <a:rPr lang="en-AU" dirty="0"/>
              <a:t>5</a:t>
            </a:r>
            <a:r>
              <a:rPr lang="en-AU" dirty="0" smtClean="0"/>
              <a:t>. </a:t>
            </a:r>
            <a:r>
              <a:rPr lang="en-AU" dirty="0"/>
              <a:t>CLIMBING PROCESS</a:t>
            </a:r>
          </a:p>
          <a:p>
            <a:pPr marL="36900" indent="0" algn="ctr">
              <a:buNone/>
            </a:pPr>
            <a:r>
              <a:rPr lang="en-AU" dirty="0"/>
              <a:t>6</a:t>
            </a:r>
            <a:r>
              <a:rPr lang="en-AU" dirty="0" smtClean="0"/>
              <a:t>. </a:t>
            </a:r>
            <a:r>
              <a:rPr lang="en-AU" dirty="0"/>
              <a:t>CONCRETE PLACEMENT</a:t>
            </a:r>
          </a:p>
          <a:p>
            <a:pPr marL="36900" indent="0" algn="ctr">
              <a:buNone/>
            </a:pPr>
            <a:r>
              <a:rPr lang="en-AU" dirty="0" smtClean="0"/>
              <a:t>7. DOCUMENTATION REQUIRED</a:t>
            </a:r>
          </a:p>
          <a:p>
            <a:pPr marL="36900" indent="0" algn="ctr">
              <a:buNone/>
            </a:pPr>
            <a:r>
              <a:rPr lang="en-AU" dirty="0" smtClean="0"/>
              <a:t>8. SOME GLIMPSES OF FABQUIP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392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159" y="2225964"/>
            <a:ext cx="10353762" cy="97045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8. SOME GLIMPSES OF FABQUIP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85" y="1016002"/>
            <a:ext cx="10245104" cy="54125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22255" y="489528"/>
            <a:ext cx="5652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COMPLETE SYSTEM ARIAL VIEW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358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313" y="282103"/>
            <a:ext cx="7239760" cy="5798420"/>
          </a:xfrm>
        </p:spPr>
      </p:pic>
      <p:sp>
        <p:nvSpPr>
          <p:cNvPr id="5" name="TextBox 4"/>
          <p:cNvSpPr txBox="1"/>
          <p:nvPr/>
        </p:nvSpPr>
        <p:spPr>
          <a:xfrm>
            <a:off x="7832435" y="4294629"/>
            <a:ext cx="3509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Extra external decks for patching.</a:t>
            </a:r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5098472" y="4355009"/>
            <a:ext cx="2733963" cy="248572"/>
          </a:xfrm>
          <a:prstGeom prst="leftArrow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8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MANUFACTURING PROCESS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730" y="1580050"/>
            <a:ext cx="5139092" cy="475484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102" y="1580050"/>
            <a:ext cx="6082613" cy="468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1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794" y="1070919"/>
            <a:ext cx="4980643" cy="421777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764" y="1070918"/>
            <a:ext cx="5294871" cy="421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5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TRANSPORTATION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2019" y="1657822"/>
            <a:ext cx="5578579" cy="405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910" y="1005016"/>
            <a:ext cx="8946292" cy="5486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3178" y="98854"/>
            <a:ext cx="10353762" cy="97045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PAST PROJECTS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4176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5017" y="1176397"/>
            <a:ext cx="8745275" cy="547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33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335" y="354227"/>
            <a:ext cx="9539416" cy="615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638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919" y="337750"/>
            <a:ext cx="9835978" cy="617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62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762" y="184727"/>
            <a:ext cx="10353762" cy="97045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1. INTRODUCTION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55177"/>
            <a:ext cx="11557686" cy="5319514"/>
          </a:xfrm>
        </p:spPr>
        <p:txBody>
          <a:bodyPr>
            <a:normAutofit/>
          </a:bodyPr>
          <a:lstStyle/>
          <a:p>
            <a:r>
              <a:rPr lang="en-US" dirty="0" smtClean="0"/>
              <a:t>FABQUIP CONSTRUCTION SYSTEMS WAS FOUNDED IN 1967 AND IS SERVING WITH ITS HIGHLY EFFICIENT SYSTEMS THROUGHOUT AUSTRALIA, SOUTH EAST ASIA AND THE MIDDLE EAST. </a:t>
            </a:r>
          </a:p>
          <a:p>
            <a:r>
              <a:rPr lang="en-US" dirty="0" smtClean="0"/>
              <a:t>FABQUIP’S JUMPFORM IS FULLY MODULAR, SELF-CLIMBING FORMING SYSTEM FOR HIGH-RISE CONSTRUCTION.</a:t>
            </a:r>
          </a:p>
          <a:p>
            <a:r>
              <a:rPr lang="en-US" dirty="0" smtClean="0"/>
              <a:t>THE MAJOR ADVANTAGES OF FABQUIP’S JUMPFORM ARE: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500" dirty="0" smtClean="0">
                <a:solidFill>
                  <a:srgbClr val="00B0F0"/>
                </a:solidFill>
              </a:rPr>
              <a:t>FASTER CONSTRUCTION CYCLES, GREATER ECONOMY AND HIGHER LEVEL OF SAFETY.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B0F0"/>
                </a:solidFill>
              </a:rPr>
              <a:t>COMPLETELY FLEXIBLE SYSTEM CUSTOMIZED TO CLIENT SPECIFICATION.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smtClean="0">
                <a:solidFill>
                  <a:srgbClr val="00B0F0"/>
                </a:solidFill>
              </a:rPr>
              <a:t>ELIMINATES CRANAGE FOR LIFTING OF FORMWORK PANELS AND SCAFFOLD REQUIREMENTS.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B0F0"/>
                </a:solidFill>
              </a:rPr>
              <a:t>AFTER INITIAL TRAINING, THE SYSTEM CAN BE OPERATED BY SEMI-SKILLED LABOUR.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B0F0"/>
                </a:solidFill>
              </a:rPr>
              <a:t>WORK DECKS ARE INCLUDED IN DESIGN FOR MAXIMUM EFFICIENCY AND SAFETY.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B0F0"/>
                </a:solidFill>
              </a:rPr>
              <a:t>COMPLETE INTEGRATED WALL SYSTEMS THAT ARE ASSEMBLED ACCURATELY ONLY ONCE, AT FOOTING LEVEL. (NO NEED FOR KICKER WALLS).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B0F0"/>
                </a:solidFill>
              </a:rPr>
              <a:t>FORM DESIGN IS EASILY MODIFIED TO PROVIDE ARCHITECTURAL FEATURES AND TEXTURES.</a:t>
            </a:r>
          </a:p>
          <a:p>
            <a:pPr marL="3690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65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486" y="436606"/>
            <a:ext cx="9662984" cy="610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479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638" y="238897"/>
            <a:ext cx="10091698" cy="64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161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3432" y="901328"/>
            <a:ext cx="7764463" cy="96996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B0F0"/>
                </a:solidFill>
              </a:rPr>
              <a:t>ANY QUESTIONS???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7F0FB-F0F5-4A97-A365-E88FA0670C88}" type="slidenum">
              <a:rPr lang="es-ES" altLang="en-US" smtClean="0"/>
              <a:pPr>
                <a:defRPr/>
              </a:pPr>
              <a:t>42</a:t>
            </a:fld>
            <a:endParaRPr lang="es-ES" alt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35561" y="2204865"/>
            <a:ext cx="7764463" cy="293285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anchor="ctr"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Trebuchet MS" panose="020B0603020202020204" pitchFamily="34" charset="0"/>
                <a:cs typeface="Trebuchet M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sto MT" panose="02040603050505030304" pitchFamily="18" charset="0"/>
                <a:ea typeface="Trebuchet MS" panose="020B0603020202020204" pitchFamily="34" charset="0"/>
                <a:cs typeface="Trebuchet MS" panose="020B060302020202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sto MT" panose="02040603050505030304" pitchFamily="18" charset="0"/>
                <a:ea typeface="Trebuchet MS" panose="020B0603020202020204" pitchFamily="34" charset="0"/>
                <a:cs typeface="Trebuchet MS" panose="020B060302020202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sto MT" panose="02040603050505030304" pitchFamily="18" charset="0"/>
                <a:ea typeface="Trebuchet MS" panose="020B0603020202020204" pitchFamily="34" charset="0"/>
                <a:cs typeface="Trebuchet MS" panose="020B060302020202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sto MT" panose="02040603050505030304" pitchFamily="18" charset="0"/>
                <a:ea typeface="Trebuchet MS" panose="020B0603020202020204" pitchFamily="34" charset="0"/>
                <a:cs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1800" u="sng" dirty="0">
                <a:solidFill>
                  <a:schemeClr val="tx1"/>
                </a:solidFill>
              </a:rPr>
              <a:t>CONTACT DETAILS</a:t>
            </a:r>
          </a:p>
          <a:p>
            <a:pPr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800" dirty="0">
                <a:solidFill>
                  <a:schemeClr val="tx1"/>
                </a:solidFill>
              </a:rPr>
              <a:t>FABQUIP CONSTRUCTION SYSTEMS</a:t>
            </a:r>
          </a:p>
          <a:p>
            <a:pPr>
              <a:defRPr/>
            </a:pPr>
            <a:r>
              <a:rPr lang="en-US" sz="1800" dirty="0">
                <a:solidFill>
                  <a:schemeClr val="tx1"/>
                </a:solidFill>
              </a:rPr>
              <a:t>36-42 FITZPATRICK ST, REVESBY  NSW  2212, AUSTRALIA</a:t>
            </a:r>
          </a:p>
          <a:p>
            <a:pPr>
              <a:defRPr/>
            </a:pPr>
            <a:r>
              <a:rPr lang="en-US" sz="1800" dirty="0">
                <a:solidFill>
                  <a:schemeClr val="tx1"/>
                </a:solidFill>
              </a:rPr>
              <a:t>PHONE: +61 02 97744099</a:t>
            </a:r>
          </a:p>
          <a:p>
            <a:pPr>
              <a:defRPr/>
            </a:pPr>
            <a:r>
              <a:rPr lang="en-US" sz="1800" dirty="0">
                <a:solidFill>
                  <a:schemeClr val="tx1"/>
                </a:solidFill>
              </a:rPr>
              <a:t>FAX: +61 02 97742473</a:t>
            </a:r>
          </a:p>
          <a:p>
            <a:pPr>
              <a:defRPr/>
            </a:pPr>
            <a:r>
              <a:rPr lang="en-US" sz="1800" dirty="0">
                <a:solidFill>
                  <a:schemeClr val="tx1"/>
                </a:solidFill>
              </a:rPr>
              <a:t>EMAIL: </a:t>
            </a:r>
            <a:r>
              <a:rPr lang="en-US" sz="1800" dirty="0">
                <a:solidFill>
                  <a:schemeClr val="tx1"/>
                </a:solidFill>
                <a:hlinkClick r:id="rId2"/>
              </a:rPr>
              <a:t>info@fabquip.com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04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A355F2-A477-439C-8B05-27E68A637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00B0F0"/>
                </a:solidFill>
              </a:rPr>
              <a:t>2. </a:t>
            </a:r>
            <a:r>
              <a:rPr lang="en-AU" dirty="0">
                <a:solidFill>
                  <a:srgbClr val="00B0F0"/>
                </a:solidFill>
              </a:rPr>
              <a:t>DESIGN </a:t>
            </a:r>
            <a:r>
              <a:rPr lang="en-AU" sz="1400" dirty="0">
                <a:solidFill>
                  <a:srgbClr val="00B0F0"/>
                </a:solidFill>
              </a:rPr>
              <a:t>– </a:t>
            </a:r>
            <a:r>
              <a:rPr lang="en-AU" sz="2000" b="1" dirty="0">
                <a:solidFill>
                  <a:srgbClr val="00B0F0"/>
                </a:solidFill>
              </a:rPr>
              <a:t>GENERAL OVERVIEW OF JUMPFORM SYSTEM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CEC12D-77B0-402A-93F0-D30D35E04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676" y="1874108"/>
            <a:ext cx="11093116" cy="4628292"/>
          </a:xfrm>
        </p:spPr>
        <p:txBody>
          <a:bodyPr/>
          <a:lstStyle/>
          <a:p>
            <a:r>
              <a:rPr lang="en-AU" dirty="0" smtClean="0">
                <a:solidFill>
                  <a:schemeClr val="tx1"/>
                </a:solidFill>
              </a:rPr>
              <a:t>There </a:t>
            </a:r>
            <a:r>
              <a:rPr lang="en-AU" dirty="0">
                <a:solidFill>
                  <a:schemeClr val="tx1"/>
                </a:solidFill>
              </a:rPr>
              <a:t>will be a</a:t>
            </a:r>
            <a:r>
              <a:rPr lang="en-AU" dirty="0" smtClean="0">
                <a:solidFill>
                  <a:schemeClr val="tx1"/>
                </a:solidFill>
              </a:rPr>
              <a:t>pprox. 56 </a:t>
            </a:r>
            <a:r>
              <a:rPr lang="en-AU" dirty="0">
                <a:solidFill>
                  <a:schemeClr val="tx1"/>
                </a:solidFill>
              </a:rPr>
              <a:t>pours between Basement </a:t>
            </a:r>
            <a:r>
              <a:rPr lang="en-AU" dirty="0" smtClean="0">
                <a:solidFill>
                  <a:schemeClr val="tx1"/>
                </a:solidFill>
              </a:rPr>
              <a:t>3 &amp; Level 52.</a:t>
            </a:r>
            <a:endParaRPr lang="en-AU" dirty="0">
              <a:solidFill>
                <a:schemeClr val="tx1"/>
              </a:solidFill>
            </a:endParaRPr>
          </a:p>
          <a:p>
            <a:r>
              <a:rPr lang="en-AU" dirty="0" smtClean="0">
                <a:solidFill>
                  <a:schemeClr val="tx1"/>
                </a:solidFill>
              </a:rPr>
              <a:t>The Core consists </a:t>
            </a:r>
            <a:r>
              <a:rPr lang="en-AU" dirty="0">
                <a:solidFill>
                  <a:schemeClr val="tx1"/>
                </a:solidFill>
              </a:rPr>
              <a:t>of both Lift &amp; Stair Shafts. </a:t>
            </a:r>
            <a:endParaRPr lang="en-AU" dirty="0" smtClean="0">
              <a:solidFill>
                <a:schemeClr val="tx1"/>
              </a:solidFill>
            </a:endParaRPr>
          </a:p>
          <a:p>
            <a:r>
              <a:rPr lang="en-AU" dirty="0" smtClean="0">
                <a:solidFill>
                  <a:schemeClr val="tx1"/>
                </a:solidFill>
              </a:rPr>
              <a:t>There will be the Temporary Jacking Columns and Bracing from Basement  3 to B1 Mezzanine.</a:t>
            </a:r>
          </a:p>
          <a:p>
            <a:r>
              <a:rPr lang="en-AU" dirty="0" smtClean="0">
                <a:solidFill>
                  <a:schemeClr val="tx1"/>
                </a:solidFill>
              </a:rPr>
              <a:t>The </a:t>
            </a:r>
            <a:r>
              <a:rPr lang="en-AU" dirty="0">
                <a:solidFill>
                  <a:schemeClr val="tx1"/>
                </a:solidFill>
              </a:rPr>
              <a:t>Hydraulic Climbing Jumpform </a:t>
            </a:r>
            <a:r>
              <a:rPr lang="en-AU" dirty="0" smtClean="0">
                <a:solidFill>
                  <a:schemeClr val="tx1"/>
                </a:solidFill>
              </a:rPr>
              <a:t>System </a:t>
            </a:r>
            <a:r>
              <a:rPr lang="en-AU" dirty="0">
                <a:solidFill>
                  <a:schemeClr val="tx1"/>
                </a:solidFill>
              </a:rPr>
              <a:t>is supplied by </a:t>
            </a:r>
            <a:r>
              <a:rPr lang="en-AU" dirty="0" smtClean="0">
                <a:solidFill>
                  <a:schemeClr val="tx1"/>
                </a:solidFill>
              </a:rPr>
              <a:t>Fabquip, </a:t>
            </a:r>
            <a:r>
              <a:rPr lang="en-AU" dirty="0">
                <a:solidFill>
                  <a:schemeClr val="tx1"/>
                </a:solidFill>
              </a:rPr>
              <a:t>and is operated by </a:t>
            </a:r>
            <a:r>
              <a:rPr lang="en-AU" dirty="0" smtClean="0">
                <a:solidFill>
                  <a:schemeClr val="tx1"/>
                </a:solidFill>
              </a:rPr>
              <a:t>Contractor personnel</a:t>
            </a:r>
            <a:r>
              <a:rPr lang="en-AU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64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95" y="172995"/>
            <a:ext cx="10771867" cy="652893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12692" y="6260757"/>
            <a:ext cx="3015049" cy="35422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12692" y="6245652"/>
            <a:ext cx="1960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GENERAL LAYOUT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922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BE8E2E-FCE3-4C19-BFB8-D15CBFCAE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B0F0"/>
                </a:solidFill>
              </a:rPr>
              <a:t>2</a:t>
            </a:r>
            <a:r>
              <a:rPr lang="en-AU" dirty="0" smtClean="0">
                <a:solidFill>
                  <a:srgbClr val="00B0F0"/>
                </a:solidFill>
              </a:rPr>
              <a:t>. </a:t>
            </a:r>
            <a:r>
              <a:rPr lang="en-AU" dirty="0">
                <a:solidFill>
                  <a:srgbClr val="00B0F0"/>
                </a:solidFill>
              </a:rPr>
              <a:t>DESIGN  </a:t>
            </a:r>
            <a:r>
              <a:rPr lang="en-AU" sz="2000" dirty="0">
                <a:solidFill>
                  <a:srgbClr val="00B0F0"/>
                </a:solidFill>
              </a:rPr>
              <a:t>- </a:t>
            </a:r>
            <a:r>
              <a:rPr lang="en-AU" sz="2000" b="1" dirty="0">
                <a:solidFill>
                  <a:srgbClr val="00B0F0"/>
                </a:solidFill>
              </a:rPr>
              <a:t>LOADINGS AND WORKING SPACE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8D872B-6CEC-4303-A3E1-839DC7A3B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255" y="1495996"/>
            <a:ext cx="11004320" cy="5006403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en-AU" dirty="0"/>
          </a:p>
          <a:p>
            <a:r>
              <a:rPr lang="en-AU" b="1" dirty="0"/>
              <a:t>LOADINGS  MAIN DECK &amp; HANGING DECK </a:t>
            </a:r>
            <a:r>
              <a:rPr lang="en-AU" dirty="0" smtClean="0"/>
              <a:t>– </a:t>
            </a:r>
            <a:r>
              <a:rPr lang="en-AU" sz="1400" dirty="0" smtClean="0"/>
              <a:t>AS </a:t>
            </a:r>
            <a:r>
              <a:rPr lang="en-AU" sz="1400" dirty="0"/>
              <a:t>PER FABQUIP LOADING DECK LAYOUT DRAWING.</a:t>
            </a:r>
          </a:p>
          <a:p>
            <a:r>
              <a:rPr lang="en-AU" dirty="0"/>
              <a:t>Main Deck Live : </a:t>
            </a:r>
            <a:r>
              <a:rPr lang="en-AU" dirty="0" smtClean="0"/>
              <a:t>100 kg </a:t>
            </a:r>
            <a:r>
              <a:rPr lang="en-AU" dirty="0"/>
              <a:t>per </a:t>
            </a:r>
            <a:r>
              <a:rPr lang="en-AU" dirty="0" err="1" smtClean="0"/>
              <a:t>sq.metre</a:t>
            </a:r>
            <a:endParaRPr lang="en-AU" dirty="0"/>
          </a:p>
          <a:p>
            <a:r>
              <a:rPr lang="en-AU" dirty="0"/>
              <a:t>Main Deck Material Storage : </a:t>
            </a:r>
            <a:r>
              <a:rPr lang="en-AU" dirty="0" smtClean="0"/>
              <a:t>320 </a:t>
            </a:r>
            <a:r>
              <a:rPr lang="en-AU" dirty="0"/>
              <a:t>kg per </a:t>
            </a:r>
            <a:r>
              <a:rPr lang="en-AU" dirty="0" err="1" smtClean="0"/>
              <a:t>sq.metre</a:t>
            </a:r>
            <a:endParaRPr lang="en-AU" dirty="0"/>
          </a:p>
          <a:p>
            <a:r>
              <a:rPr lang="en-AU" dirty="0"/>
              <a:t>Main Deck Concentrated : </a:t>
            </a:r>
            <a:r>
              <a:rPr lang="en-AU" dirty="0" smtClean="0"/>
              <a:t>230 kg</a:t>
            </a:r>
            <a:endParaRPr lang="en-AU" dirty="0"/>
          </a:p>
          <a:p>
            <a:r>
              <a:rPr lang="en-AU" dirty="0" err="1" smtClean="0"/>
              <a:t>anging</a:t>
            </a:r>
            <a:r>
              <a:rPr lang="en-AU" dirty="0" smtClean="0"/>
              <a:t> </a:t>
            </a:r>
            <a:r>
              <a:rPr lang="en-AU" dirty="0"/>
              <a:t>Deck </a:t>
            </a:r>
            <a:r>
              <a:rPr lang="en-AU" dirty="0" smtClean="0"/>
              <a:t>Distributed : 120 kg </a:t>
            </a:r>
            <a:r>
              <a:rPr lang="en-AU" dirty="0"/>
              <a:t>per </a:t>
            </a:r>
            <a:r>
              <a:rPr lang="en-AU" dirty="0" err="1" smtClean="0"/>
              <a:t>sq.metre</a:t>
            </a:r>
            <a:endParaRPr lang="en-AU" dirty="0"/>
          </a:p>
          <a:p>
            <a:r>
              <a:rPr lang="en-AU" dirty="0"/>
              <a:t>Hanging Deck </a:t>
            </a:r>
            <a:r>
              <a:rPr lang="en-AU" dirty="0" smtClean="0"/>
              <a:t>Concentrated : 130 kg</a:t>
            </a:r>
            <a:endParaRPr lang="en-AU" dirty="0"/>
          </a:p>
          <a:p>
            <a:r>
              <a:rPr lang="en-AU" b="1" dirty="0"/>
              <a:t>WIND LOAD-JUMPFORM CLIMBING </a:t>
            </a:r>
            <a:r>
              <a:rPr lang="en-AU" dirty="0" smtClean="0"/>
              <a:t>: </a:t>
            </a:r>
            <a:r>
              <a:rPr lang="en-AU" dirty="0"/>
              <a:t>Jumpform system </a:t>
            </a:r>
            <a:r>
              <a:rPr lang="en-AU" dirty="0" smtClean="0"/>
              <a:t>is not </a:t>
            </a:r>
            <a:r>
              <a:rPr lang="en-AU" dirty="0"/>
              <a:t>to be climbed in winds exceeding </a:t>
            </a:r>
            <a:r>
              <a:rPr lang="en-AU" dirty="0" smtClean="0"/>
              <a:t>15 </a:t>
            </a:r>
            <a:r>
              <a:rPr lang="en-AU" dirty="0"/>
              <a:t>metres per </a:t>
            </a:r>
            <a:r>
              <a:rPr lang="en-AU" dirty="0" smtClean="0"/>
              <a:t>second </a:t>
            </a:r>
            <a:r>
              <a:rPr lang="en-AU" dirty="0"/>
              <a:t>/ 54 </a:t>
            </a:r>
            <a:r>
              <a:rPr lang="en-AU" dirty="0" smtClean="0"/>
              <a:t>km’s </a:t>
            </a:r>
            <a:r>
              <a:rPr lang="en-AU" dirty="0"/>
              <a:t>per </a:t>
            </a:r>
            <a:r>
              <a:rPr lang="en-AU" dirty="0" smtClean="0"/>
              <a:t>hour. Wind </a:t>
            </a:r>
            <a:r>
              <a:rPr lang="en-AU" dirty="0"/>
              <a:t>speed can be monitored via Tower </a:t>
            </a:r>
            <a:r>
              <a:rPr lang="en-AU" dirty="0" smtClean="0"/>
              <a:t>Crane.</a:t>
            </a:r>
            <a:endParaRPr lang="en-AU" dirty="0"/>
          </a:p>
          <a:p>
            <a:pPr marL="36900" indent="0">
              <a:buNone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412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D9FD8A-BC73-4202-A206-504AC9200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140" y="301475"/>
            <a:ext cx="10353762" cy="970450"/>
          </a:xfrm>
        </p:spPr>
        <p:txBody>
          <a:bodyPr/>
          <a:lstStyle/>
          <a:p>
            <a:r>
              <a:rPr lang="en-AU" dirty="0">
                <a:solidFill>
                  <a:srgbClr val="00B0F0"/>
                </a:solidFill>
              </a:rPr>
              <a:t>2</a:t>
            </a:r>
            <a:r>
              <a:rPr lang="en-AU" dirty="0" smtClean="0">
                <a:solidFill>
                  <a:srgbClr val="00B0F0"/>
                </a:solidFill>
              </a:rPr>
              <a:t>. </a:t>
            </a:r>
            <a:r>
              <a:rPr lang="en-AU" dirty="0">
                <a:solidFill>
                  <a:srgbClr val="00B0F0"/>
                </a:solidFill>
              </a:rPr>
              <a:t>DESIGN  </a:t>
            </a:r>
            <a:r>
              <a:rPr lang="en-AU" sz="2000" dirty="0">
                <a:solidFill>
                  <a:srgbClr val="00B0F0"/>
                </a:solidFill>
              </a:rPr>
              <a:t>- </a:t>
            </a:r>
            <a:r>
              <a:rPr lang="en-AU" sz="2000" b="1" dirty="0">
                <a:solidFill>
                  <a:srgbClr val="00B0F0"/>
                </a:solidFill>
              </a:rPr>
              <a:t>HEAD SPACE WITHIN JUMPFORM SYSTEM</a:t>
            </a:r>
            <a:endParaRPr lang="en-AU" sz="2000" dirty="0">
              <a:solidFill>
                <a:srgbClr val="00B0F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6C3E7DF-F626-4E90-AC01-89A64F85F994}"/>
              </a:ext>
            </a:extLst>
          </p:cNvPr>
          <p:cNvSpPr/>
          <p:nvPr/>
        </p:nvSpPr>
        <p:spPr>
          <a:xfrm>
            <a:off x="4944309" y="1669186"/>
            <a:ext cx="69783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AU" b="1" dirty="0"/>
              <a:t>P1 TOP </a:t>
            </a:r>
            <a:r>
              <a:rPr lang="en-AU" b="1" dirty="0" smtClean="0"/>
              <a:t>DECK </a:t>
            </a:r>
            <a:r>
              <a:rPr lang="en-AU" dirty="0" smtClean="0"/>
              <a:t>: </a:t>
            </a:r>
            <a:r>
              <a:rPr lang="en-AU" dirty="0"/>
              <a:t>No overhead </a:t>
            </a:r>
            <a:r>
              <a:rPr lang="en-AU" dirty="0" smtClean="0"/>
              <a:t>restrictions.</a:t>
            </a:r>
            <a:endParaRPr lang="en-AU" dirty="0"/>
          </a:p>
          <a:p>
            <a:pPr>
              <a:lnSpc>
                <a:spcPct val="200000"/>
              </a:lnSpc>
            </a:pPr>
            <a:r>
              <a:rPr lang="en-AU" b="1" dirty="0"/>
              <a:t>P2 TEMPORARY HANGING WORK </a:t>
            </a:r>
            <a:r>
              <a:rPr lang="en-AU" b="1" dirty="0" smtClean="0"/>
              <a:t>PLATFORM </a:t>
            </a:r>
            <a:r>
              <a:rPr lang="en-AU" dirty="0" smtClean="0"/>
              <a:t>: </a:t>
            </a:r>
            <a:r>
              <a:rPr lang="en-AU" dirty="0"/>
              <a:t>A</a:t>
            </a:r>
            <a:r>
              <a:rPr lang="en-AU" dirty="0" smtClean="0"/>
              <a:t>pprox</a:t>
            </a:r>
            <a:r>
              <a:rPr lang="en-AU" dirty="0"/>
              <a:t>. </a:t>
            </a:r>
            <a:r>
              <a:rPr lang="en-AU" dirty="0" smtClean="0"/>
              <a:t>2.1 m to </a:t>
            </a:r>
            <a:r>
              <a:rPr lang="en-AU" dirty="0"/>
              <a:t>P1 Deck. P2 Hanging Work Platform to have Fabquip handrail system </a:t>
            </a:r>
            <a:r>
              <a:rPr lang="en-AU" dirty="0" smtClean="0"/>
              <a:t>installed.</a:t>
            </a:r>
            <a:endParaRPr lang="en-AU" dirty="0"/>
          </a:p>
          <a:p>
            <a:pPr>
              <a:lnSpc>
                <a:spcPct val="200000"/>
              </a:lnSpc>
            </a:pPr>
            <a:r>
              <a:rPr lang="en-AU" b="1" dirty="0"/>
              <a:t>P3 INTERMEDIATE </a:t>
            </a:r>
            <a:r>
              <a:rPr lang="en-AU" b="1" dirty="0" smtClean="0"/>
              <a:t>DECK </a:t>
            </a:r>
            <a:r>
              <a:rPr lang="en-AU" dirty="0" smtClean="0"/>
              <a:t>: </a:t>
            </a:r>
            <a:r>
              <a:rPr lang="en-AU" dirty="0"/>
              <a:t>M</a:t>
            </a:r>
            <a:r>
              <a:rPr lang="en-AU" dirty="0" smtClean="0"/>
              <a:t>in approx. 2.1 mm to </a:t>
            </a:r>
            <a:r>
              <a:rPr lang="en-AU" dirty="0"/>
              <a:t>P2 </a:t>
            </a:r>
            <a:r>
              <a:rPr lang="en-AU" dirty="0" smtClean="0"/>
              <a:t>Deck.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45" y="1131160"/>
            <a:ext cx="4805764" cy="572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9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1BF6A5-3215-4575-A163-8AD45588E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7482"/>
            <a:ext cx="10228729" cy="533150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rgbClr val="00B0F0"/>
                </a:solidFill>
              </a:rPr>
              <a:t>3</a:t>
            </a:r>
            <a:r>
              <a:rPr lang="en-AU" dirty="0" smtClean="0">
                <a:solidFill>
                  <a:srgbClr val="00B0F0"/>
                </a:solidFill>
              </a:rPr>
              <a:t>. </a:t>
            </a:r>
            <a:r>
              <a:rPr lang="en-AU" dirty="0">
                <a:solidFill>
                  <a:srgbClr val="00B0F0"/>
                </a:solidFill>
              </a:rPr>
              <a:t>CONSTRUCTION</a:t>
            </a:r>
            <a:r>
              <a:rPr lang="en-AU" b="1" dirty="0">
                <a:solidFill>
                  <a:srgbClr val="00B0F0"/>
                </a:solidFill>
              </a:rPr>
              <a:t> </a:t>
            </a:r>
            <a:r>
              <a:rPr lang="en-AU" dirty="0">
                <a:solidFill>
                  <a:srgbClr val="00B0F0"/>
                </a:solidFill>
              </a:rPr>
              <a:t>-</a:t>
            </a:r>
            <a:r>
              <a:rPr lang="en-AU" b="1" dirty="0">
                <a:solidFill>
                  <a:srgbClr val="00B0F0"/>
                </a:solidFill>
              </a:rPr>
              <a:t> </a:t>
            </a:r>
            <a:r>
              <a:rPr lang="en-AU" sz="2000" b="1" dirty="0">
                <a:solidFill>
                  <a:srgbClr val="00B0F0"/>
                </a:solidFill>
              </a:rPr>
              <a:t>SITE DELIVERY &amp; SITE LAYDOWN AREA</a:t>
            </a:r>
            <a:r>
              <a:rPr lang="en-AU" b="1" dirty="0"/>
              <a:t/>
            </a:r>
            <a:br>
              <a:rPr lang="en-AU" b="1" dirty="0"/>
            </a:br>
            <a:endParaRPr lang="en-AU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023F6E-47A4-402B-91C0-406D11060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817845" cy="3416300"/>
          </a:xfrm>
        </p:spPr>
        <p:txBody>
          <a:bodyPr/>
          <a:lstStyle/>
          <a:p>
            <a:r>
              <a:rPr lang="en-AU" dirty="0" smtClean="0">
                <a:solidFill>
                  <a:schemeClr val="tx1"/>
                </a:solidFill>
              </a:rPr>
              <a:t>Delivery </a:t>
            </a:r>
            <a:r>
              <a:rPr lang="en-AU" dirty="0">
                <a:solidFill>
                  <a:schemeClr val="tx1"/>
                </a:solidFill>
              </a:rPr>
              <a:t>t</a:t>
            </a:r>
            <a:r>
              <a:rPr lang="en-AU" dirty="0" smtClean="0">
                <a:solidFill>
                  <a:schemeClr val="tx1"/>
                </a:solidFill>
              </a:rPr>
              <a:t>rucks </a:t>
            </a:r>
            <a:r>
              <a:rPr lang="en-AU" dirty="0">
                <a:solidFill>
                  <a:schemeClr val="tx1"/>
                </a:solidFill>
              </a:rPr>
              <a:t>to park </a:t>
            </a:r>
            <a:r>
              <a:rPr lang="en-AU" dirty="0" smtClean="0">
                <a:solidFill>
                  <a:schemeClr val="tx1"/>
                </a:solidFill>
              </a:rPr>
              <a:t>in </a:t>
            </a:r>
            <a:r>
              <a:rPr lang="en-AU" dirty="0">
                <a:solidFill>
                  <a:schemeClr val="tx1"/>
                </a:solidFill>
              </a:rPr>
              <a:t>project specific </a:t>
            </a:r>
            <a:r>
              <a:rPr lang="en-AU" dirty="0" smtClean="0">
                <a:solidFill>
                  <a:schemeClr val="tx1"/>
                </a:solidFill>
              </a:rPr>
              <a:t>‘Loading/Unloading areas’.</a:t>
            </a:r>
            <a:endParaRPr lang="en-AU" dirty="0">
              <a:solidFill>
                <a:schemeClr val="tx1"/>
              </a:solidFill>
            </a:endParaRPr>
          </a:p>
          <a:p>
            <a:r>
              <a:rPr lang="en-AU" dirty="0">
                <a:solidFill>
                  <a:schemeClr val="tx1"/>
                </a:solidFill>
              </a:rPr>
              <a:t>Equipment to be unloaded and delivered to </a:t>
            </a:r>
            <a:r>
              <a:rPr lang="en-AU" dirty="0" smtClean="0">
                <a:solidFill>
                  <a:schemeClr val="tx1"/>
                </a:solidFill>
              </a:rPr>
              <a:t>the </a:t>
            </a:r>
            <a:r>
              <a:rPr lang="en-AU" dirty="0">
                <a:solidFill>
                  <a:schemeClr val="tx1"/>
                </a:solidFill>
              </a:rPr>
              <a:t>designated laydown areas.</a:t>
            </a:r>
          </a:p>
          <a:p>
            <a:r>
              <a:rPr lang="en-AU" dirty="0">
                <a:solidFill>
                  <a:schemeClr val="tx1"/>
                </a:solidFill>
              </a:rPr>
              <a:t>Lifting operations to be conducted </a:t>
            </a:r>
            <a:r>
              <a:rPr lang="en-AU" dirty="0" smtClean="0">
                <a:solidFill>
                  <a:schemeClr val="tx1"/>
                </a:solidFill>
              </a:rPr>
              <a:t>by </a:t>
            </a:r>
            <a:r>
              <a:rPr lang="en-AU" dirty="0">
                <a:solidFill>
                  <a:schemeClr val="tx1"/>
                </a:solidFill>
              </a:rPr>
              <a:t>project Crane Crew with assistance from Fabquip </a:t>
            </a:r>
            <a:r>
              <a:rPr lang="en-AU" dirty="0" smtClean="0">
                <a:solidFill>
                  <a:schemeClr val="tx1"/>
                </a:solidFill>
              </a:rPr>
              <a:t>and/or contractor </a:t>
            </a:r>
            <a:r>
              <a:rPr lang="en-AU" dirty="0">
                <a:solidFill>
                  <a:schemeClr val="tx1"/>
                </a:solidFill>
              </a:rPr>
              <a:t>representative.</a:t>
            </a:r>
          </a:p>
          <a:p>
            <a:endParaRPr lang="en-AU" dirty="0">
              <a:solidFill>
                <a:schemeClr val="tx1"/>
              </a:solidFill>
            </a:endParaRPr>
          </a:p>
          <a:p>
            <a:endParaRPr lang="en-AU" dirty="0">
              <a:solidFill>
                <a:schemeClr val="tx1"/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167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2297</TotalTime>
  <Words>1434</Words>
  <Application>Microsoft Office PowerPoint</Application>
  <PresentationFormat>Widescreen</PresentationFormat>
  <Paragraphs>162</Paragraphs>
  <Slides>42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Calisto MT</vt:lpstr>
      <vt:lpstr>Trebuchet MS</vt:lpstr>
      <vt:lpstr>Wingdings</vt:lpstr>
      <vt:lpstr>Wingdings 2</vt:lpstr>
      <vt:lpstr>Wingdings 3</vt:lpstr>
      <vt:lpstr>Slate</vt:lpstr>
      <vt:lpstr>PowerPoint Presentation</vt:lpstr>
      <vt:lpstr>PowerPoint Presentation</vt:lpstr>
      <vt:lpstr>OVERVIEW</vt:lpstr>
      <vt:lpstr>1. INTRODUCTION</vt:lpstr>
      <vt:lpstr>2. DESIGN – GENERAL OVERVIEW OF JUMPFORM SYSTEM </vt:lpstr>
      <vt:lpstr>PowerPoint Presentation</vt:lpstr>
      <vt:lpstr>2. DESIGN  - LOADINGS AND WORKING SPACE  </vt:lpstr>
      <vt:lpstr>2. DESIGN  - HEAD SPACE WITHIN JUMPFORM SYSTEM</vt:lpstr>
      <vt:lpstr>3. CONSTRUCTION - SITE DELIVERY &amp; SITE LAYDOWN AREA </vt:lpstr>
      <vt:lpstr>3.CONSTRUCTION - ERECTION &amp; INITIAL CLIMB</vt:lpstr>
      <vt:lpstr>3.CONSTRUCTION - ERECTION &amp; INITIAL CLIMB</vt:lpstr>
      <vt:lpstr>3.CONSTRUCTION – ERECTION &amp; INITIAL CLIMB</vt:lpstr>
      <vt:lpstr>3.CONSTRUCTION - ERECTION &amp; INITIAL CLIMB</vt:lpstr>
      <vt:lpstr>3.CONSTRUCTION - ERECTION &amp; INITIAL CLIMB</vt:lpstr>
      <vt:lpstr>3.CONSTRUCTION – TEMPORARY WORKING DECK</vt:lpstr>
      <vt:lpstr>Gridwork, Hydraulics and Top Deck</vt:lpstr>
      <vt:lpstr>4. ACCESS &amp; EGRESS – ACCESS TO &amp; FROM JUMPFORM</vt:lpstr>
      <vt:lpstr>4. ACCESS &amp; EGRESS – HANGING STAIR ACCESS POINTS TO JUMPFORM</vt:lpstr>
      <vt:lpstr>4. EMERGENCY EVACUATION PROCEDURE</vt:lpstr>
      <vt:lpstr>4. EMERGECNCY RESCUE </vt:lpstr>
      <vt:lpstr>4.EMERGECNCY RESCUE  - RESCUE POINT LOCATIONS </vt:lpstr>
      <vt:lpstr>3. EXCLUSION ZONES </vt:lpstr>
      <vt:lpstr>4. CONCRETE PLACEMENT </vt:lpstr>
      <vt:lpstr>5. CLIMBING PROCESS</vt:lpstr>
      <vt:lpstr>5. JUMPFORM CLIMBING PROCESS  - PRE CLIMB</vt:lpstr>
      <vt:lpstr>PowerPoint Presentation</vt:lpstr>
      <vt:lpstr>5. JUMPFORM CLIMBING PROCESS  - POST CLIMB</vt:lpstr>
      <vt:lpstr>PowerPoint Presentation</vt:lpstr>
      <vt:lpstr>7. DOCUMENTATION REQUIRED </vt:lpstr>
      <vt:lpstr>8. SOME GLIMPSES OF FABQUIP</vt:lpstr>
      <vt:lpstr>PowerPoint Presentation</vt:lpstr>
      <vt:lpstr>PowerPoint Presentation</vt:lpstr>
      <vt:lpstr>MANUFACTURING PROCESS</vt:lpstr>
      <vt:lpstr>PowerPoint Presentation</vt:lpstr>
      <vt:lpstr>TRANSPORTATION</vt:lpstr>
      <vt:lpstr>PAST PROJECTS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QUESTIONS???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Shishir Bhandary</cp:lastModifiedBy>
  <cp:revision>112</cp:revision>
  <cp:lastPrinted>2018-01-31T04:01:41Z</cp:lastPrinted>
  <dcterms:created xsi:type="dcterms:W3CDTF">2018-01-17T04:00:57Z</dcterms:created>
  <dcterms:modified xsi:type="dcterms:W3CDTF">2018-07-18T23:18:30Z</dcterms:modified>
  <cp:contentStatus/>
</cp:coreProperties>
</file>